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9"/>
  </p:notesMasterIdLst>
  <p:handoutMasterIdLst>
    <p:handoutMasterId r:id="rId60"/>
  </p:handoutMasterIdLst>
  <p:sldIdLst>
    <p:sldId id="256" r:id="rId6"/>
    <p:sldId id="378" r:id="rId7"/>
    <p:sldId id="313" r:id="rId8"/>
    <p:sldId id="373" r:id="rId9"/>
    <p:sldId id="379" r:id="rId10"/>
    <p:sldId id="424" r:id="rId11"/>
    <p:sldId id="380" r:id="rId12"/>
    <p:sldId id="384" r:id="rId13"/>
    <p:sldId id="425" r:id="rId14"/>
    <p:sldId id="430" r:id="rId15"/>
    <p:sldId id="431" r:id="rId16"/>
    <p:sldId id="432" r:id="rId17"/>
    <p:sldId id="433" r:id="rId18"/>
    <p:sldId id="429" r:id="rId19"/>
    <p:sldId id="426" r:id="rId20"/>
    <p:sldId id="427" r:id="rId21"/>
    <p:sldId id="428" r:id="rId22"/>
    <p:sldId id="381" r:id="rId23"/>
    <p:sldId id="383" r:id="rId24"/>
    <p:sldId id="382" r:id="rId25"/>
    <p:sldId id="387" r:id="rId26"/>
    <p:sldId id="389" r:id="rId27"/>
    <p:sldId id="388" r:id="rId28"/>
    <p:sldId id="390" r:id="rId29"/>
    <p:sldId id="436" r:id="rId30"/>
    <p:sldId id="422" r:id="rId31"/>
    <p:sldId id="423" r:id="rId32"/>
    <p:sldId id="371" r:id="rId33"/>
    <p:sldId id="370" r:id="rId34"/>
    <p:sldId id="374" r:id="rId35"/>
    <p:sldId id="421" r:id="rId36"/>
    <p:sldId id="372" r:id="rId37"/>
    <p:sldId id="376" r:id="rId38"/>
    <p:sldId id="391" r:id="rId39"/>
    <p:sldId id="392" r:id="rId40"/>
    <p:sldId id="396" r:id="rId41"/>
    <p:sldId id="394" r:id="rId42"/>
    <p:sldId id="399" r:id="rId43"/>
    <p:sldId id="400" r:id="rId44"/>
    <p:sldId id="401" r:id="rId45"/>
    <p:sldId id="405" r:id="rId46"/>
    <p:sldId id="406" r:id="rId47"/>
    <p:sldId id="407" r:id="rId48"/>
    <p:sldId id="417" r:id="rId49"/>
    <p:sldId id="408" r:id="rId50"/>
    <p:sldId id="410" r:id="rId51"/>
    <p:sldId id="411" r:id="rId52"/>
    <p:sldId id="415" r:id="rId53"/>
    <p:sldId id="412" r:id="rId54"/>
    <p:sldId id="435" r:id="rId55"/>
    <p:sldId id="416" r:id="rId56"/>
    <p:sldId id="377" r:id="rId57"/>
    <p:sldId id="418" r:id="rId5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3-3-2023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3-3-2023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41</a:t>
            </a:fld>
            <a:endParaRPr lang="nl-NL"/>
          </a:p>
        </p:txBody>
      </p:sp>
    </p:spTree>
    <p:extLst>
      <p:ext uri="{BB962C8B-B14F-4D97-AF65-F5344CB8AC3E}">
        <p14:creationId xmlns:p14="http://schemas.microsoft.com/office/powerpoint/2010/main" val="332063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42</a:t>
            </a:fld>
            <a:endParaRPr lang="nl-NL"/>
          </a:p>
        </p:txBody>
      </p:sp>
    </p:spTree>
    <p:extLst>
      <p:ext uri="{BB962C8B-B14F-4D97-AF65-F5344CB8AC3E}">
        <p14:creationId xmlns:p14="http://schemas.microsoft.com/office/powerpoint/2010/main" val="144187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43</a:t>
            </a:fld>
            <a:endParaRPr lang="nl-NL"/>
          </a:p>
        </p:txBody>
      </p:sp>
    </p:spTree>
    <p:extLst>
      <p:ext uri="{BB962C8B-B14F-4D97-AF65-F5344CB8AC3E}">
        <p14:creationId xmlns:p14="http://schemas.microsoft.com/office/powerpoint/2010/main" val="41449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44</a:t>
            </a:fld>
            <a:endParaRPr lang="nl-NL"/>
          </a:p>
        </p:txBody>
      </p:sp>
    </p:spTree>
    <p:extLst>
      <p:ext uri="{BB962C8B-B14F-4D97-AF65-F5344CB8AC3E}">
        <p14:creationId xmlns:p14="http://schemas.microsoft.com/office/powerpoint/2010/main" val="226641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45</a:t>
            </a:fld>
            <a:endParaRPr lang="nl-NL"/>
          </a:p>
        </p:txBody>
      </p:sp>
    </p:spTree>
    <p:extLst>
      <p:ext uri="{BB962C8B-B14F-4D97-AF65-F5344CB8AC3E}">
        <p14:creationId xmlns:p14="http://schemas.microsoft.com/office/powerpoint/2010/main" val="425733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46</a:t>
            </a:fld>
            <a:endParaRPr lang="nl-NL"/>
          </a:p>
        </p:txBody>
      </p:sp>
    </p:spTree>
    <p:extLst>
      <p:ext uri="{BB962C8B-B14F-4D97-AF65-F5344CB8AC3E}">
        <p14:creationId xmlns:p14="http://schemas.microsoft.com/office/powerpoint/2010/main" val="176538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47</a:t>
            </a:fld>
            <a:endParaRPr lang="nl-NL"/>
          </a:p>
        </p:txBody>
      </p:sp>
    </p:spTree>
    <p:extLst>
      <p:ext uri="{BB962C8B-B14F-4D97-AF65-F5344CB8AC3E}">
        <p14:creationId xmlns:p14="http://schemas.microsoft.com/office/powerpoint/2010/main" val="1298040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49</a:t>
            </a:fld>
            <a:endParaRPr lang="nl-NL"/>
          </a:p>
        </p:txBody>
      </p:sp>
    </p:spTree>
    <p:extLst>
      <p:ext uri="{BB962C8B-B14F-4D97-AF65-F5344CB8AC3E}">
        <p14:creationId xmlns:p14="http://schemas.microsoft.com/office/powerpoint/2010/main" val="323149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32</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34</a:t>
            </a:fld>
            <a:endParaRPr lang="nl-NL"/>
          </a:p>
        </p:txBody>
      </p:sp>
    </p:spTree>
    <p:extLst>
      <p:ext uri="{BB962C8B-B14F-4D97-AF65-F5344CB8AC3E}">
        <p14:creationId xmlns:p14="http://schemas.microsoft.com/office/powerpoint/2010/main" val="231320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Hidden State = </a:t>
            </a:r>
            <a:r>
              <a:rPr lang="en-GB" dirty="0"/>
              <a:t>The hidden state in a RNN is basically just like a hidden layer in a regular feed-forward network - it just happens to also be used as an additional input to the RNN at the next time step. Where f is some non-linear function, </a:t>
            </a:r>
            <a:r>
              <a:rPr lang="en-GB" dirty="0" err="1"/>
              <a:t>Wxh</a:t>
            </a:r>
            <a:r>
              <a:rPr lang="en-GB" dirty="0"/>
              <a:t> is a weight matrix of size </a:t>
            </a:r>
            <a:r>
              <a:rPr lang="en-GB" dirty="0" err="1"/>
              <a:t>h×x</a:t>
            </a:r>
            <a:r>
              <a:rPr lang="en-GB" dirty="0"/>
              <a:t>, and </a:t>
            </a:r>
            <a:r>
              <a:rPr lang="en-GB" dirty="0" err="1"/>
              <a:t>Whh</a:t>
            </a:r>
            <a:r>
              <a:rPr lang="en-GB" dirty="0"/>
              <a:t> is a weight matrix of size </a:t>
            </a:r>
            <a:r>
              <a:rPr lang="en-GB" dirty="0" err="1"/>
              <a:t>h×h</a:t>
            </a:r>
            <a:r>
              <a:rPr lang="en-GB" dirty="0"/>
              <a:t>.</a:t>
            </a:r>
            <a:endParaRPr lang="en-NL" dirty="0"/>
          </a:p>
          <a:p>
            <a:r>
              <a:rPr lang="en-NL" dirty="0"/>
              <a:t>Encoder = </a:t>
            </a:r>
            <a:r>
              <a:rPr lang="en-GB" dirty="0"/>
              <a:t>The encoder is built by stacking recurrent neural network (RNN). We use this type of layer because its structure allows the model to understand context and temporal dependencies of the sequences. </a:t>
            </a:r>
            <a:r>
              <a:rPr lang="en-GB"/>
              <a:t>The output of the encoder, the hidden state, is the state of the last RNN timestep</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35</a:t>
            </a:fld>
            <a:endParaRPr lang="nl-NL"/>
          </a:p>
        </p:txBody>
      </p:sp>
    </p:spTree>
    <p:extLst>
      <p:ext uri="{BB962C8B-B14F-4D97-AF65-F5344CB8AC3E}">
        <p14:creationId xmlns:p14="http://schemas.microsoft.com/office/powerpoint/2010/main" val="148914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36</a:t>
            </a:fld>
            <a:endParaRPr lang="nl-NL"/>
          </a:p>
        </p:txBody>
      </p:sp>
    </p:spTree>
    <p:extLst>
      <p:ext uri="{BB962C8B-B14F-4D97-AF65-F5344CB8AC3E}">
        <p14:creationId xmlns:p14="http://schemas.microsoft.com/office/powerpoint/2010/main" val="367792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37</a:t>
            </a:fld>
            <a:endParaRPr lang="nl-NL"/>
          </a:p>
        </p:txBody>
      </p:sp>
    </p:spTree>
    <p:extLst>
      <p:ext uri="{BB962C8B-B14F-4D97-AF65-F5344CB8AC3E}">
        <p14:creationId xmlns:p14="http://schemas.microsoft.com/office/powerpoint/2010/main" val="2961183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38</a:t>
            </a:fld>
            <a:endParaRPr lang="nl-NL"/>
          </a:p>
        </p:txBody>
      </p:sp>
    </p:spTree>
    <p:extLst>
      <p:ext uri="{BB962C8B-B14F-4D97-AF65-F5344CB8AC3E}">
        <p14:creationId xmlns:p14="http://schemas.microsoft.com/office/powerpoint/2010/main" val="50820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39</a:t>
            </a:fld>
            <a:endParaRPr lang="nl-NL"/>
          </a:p>
        </p:txBody>
      </p:sp>
    </p:spTree>
    <p:extLst>
      <p:ext uri="{BB962C8B-B14F-4D97-AF65-F5344CB8AC3E}">
        <p14:creationId xmlns:p14="http://schemas.microsoft.com/office/powerpoint/2010/main" val="58798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40</a:t>
            </a:fld>
            <a:endParaRPr lang="nl-NL"/>
          </a:p>
        </p:txBody>
      </p:sp>
    </p:spTree>
    <p:extLst>
      <p:ext uri="{BB962C8B-B14F-4D97-AF65-F5344CB8AC3E}">
        <p14:creationId xmlns:p14="http://schemas.microsoft.com/office/powerpoint/2010/main" val="19127731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3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3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3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adsai.buas.nl/Study%20Content/Cognition%20Fundamentals/Cognitive%20Models%20of%20Language%20Learning%20-%20Requirements%20and%20Use-cases.html#use-case-2-create-a-flowchart-of-language-acquisition-and-demonstrate-the-information-processing-for-a-complex-scenario"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6.xml"/><Relationship Id="rId1" Type="http://schemas.openxmlformats.org/officeDocument/2006/relationships/video" Target="https://www.youtube.com/embed/YBlp9SUg8u8?feature=oemb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a:xfrm>
            <a:off x="1727200" y="4936067"/>
            <a:ext cx="9372600" cy="982134"/>
          </a:xfrm>
        </p:spPr>
        <p:txBody>
          <a:bodyPr vert="horz" lIns="468000" tIns="108000" rIns="468000" bIns="360000" rtlCol="0" anchor="t">
            <a:noAutofit/>
          </a:bodyPr>
          <a:lstStyle/>
          <a:p>
            <a:r>
              <a:rPr lang="en-GB" dirty="0">
                <a:latin typeface="Open Sans"/>
                <a:ea typeface="Open Sans"/>
                <a:cs typeface="Open Sans"/>
              </a:rPr>
              <a:t>Cognitive Models of Language Learning &amp; Large Language Models</a:t>
            </a:r>
            <a:endParaRPr lang="en-NL" dirty="0">
              <a:latin typeface="Open Sans"/>
              <a:ea typeface="Open Sans"/>
              <a:cs typeface="Open Sans"/>
            </a:endParaRPr>
          </a:p>
          <a:p>
            <a:r>
              <a:rPr lang="en-GB" dirty="0">
                <a:latin typeface="Open Sans"/>
                <a:ea typeface="Open Sans"/>
                <a:cs typeface="Open Sans"/>
              </a:rPr>
              <a:t>Responsible Lecturer: Bram 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471334"/>
            <a:ext cx="9372600" cy="1524000"/>
          </a:xfrm>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49BB9F-C817-1D64-4E65-5698C797D80B}"/>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DC7C2314-F416-46E0-0CD8-E85CA87ED531}"/>
              </a:ext>
            </a:extLst>
          </p:cNvPr>
          <p:cNvSpPr>
            <a:spLocks noGrp="1"/>
          </p:cNvSpPr>
          <p:nvPr>
            <p:ph type="body" sz="quarter" idx="16"/>
          </p:nvPr>
        </p:nvSpPr>
        <p:spPr/>
        <p:txBody>
          <a:bodyPr/>
          <a:lstStyle/>
          <a:p>
            <a:r>
              <a:rPr lang="en-NL" dirty="0"/>
              <a:t>An overview for the use-cases...</a:t>
            </a:r>
            <a:endParaRPr lang="en-GB" dirty="0"/>
          </a:p>
        </p:txBody>
      </p:sp>
      <p:sp>
        <p:nvSpPr>
          <p:cNvPr id="4" name="Content Placeholder 3">
            <a:extLst>
              <a:ext uri="{FF2B5EF4-FFF2-40B4-BE49-F238E27FC236}">
                <a16:creationId xmlns:a16="http://schemas.microsoft.com/office/drawing/2014/main" id="{8F0620BD-9AC0-B71A-DE3F-C62C6237AE0A}"/>
              </a:ext>
            </a:extLst>
          </p:cNvPr>
          <p:cNvSpPr>
            <a:spLocks noGrp="1"/>
          </p:cNvSpPr>
          <p:nvPr>
            <p:ph sz="quarter" idx="15"/>
          </p:nvPr>
        </p:nvSpPr>
        <p:spPr/>
        <p:txBody>
          <a:bodyPr/>
          <a:lstStyle/>
          <a:p>
            <a:r>
              <a:rPr lang="en-GB" dirty="0"/>
              <a:t>Associative learning</a:t>
            </a:r>
          </a:p>
          <a:p>
            <a:pPr lvl="1"/>
            <a:r>
              <a:rPr lang="en-GB" dirty="0"/>
              <a:t>Simple associative mechanisms are used to map a word form with</a:t>
            </a:r>
            <a:r>
              <a:rPr lang="en-NL" dirty="0"/>
              <a:t> </a:t>
            </a:r>
            <a:r>
              <a:rPr lang="en-GB" dirty="0"/>
              <a:t>a c</a:t>
            </a:r>
            <a:r>
              <a:rPr lang="en-NL" dirty="0"/>
              <a:t>o</a:t>
            </a:r>
            <a:r>
              <a:rPr lang="en-GB" dirty="0" err="1"/>
              <a:t>ncept</a:t>
            </a:r>
            <a:endParaRPr lang="en-GB" dirty="0"/>
          </a:p>
          <a:p>
            <a:r>
              <a:rPr lang="en-GB" dirty="0"/>
              <a:t>Referential learning</a:t>
            </a:r>
            <a:endParaRPr lang="en-NL" dirty="0"/>
          </a:p>
          <a:p>
            <a:pPr lvl="1"/>
            <a:r>
              <a:rPr lang="en-GB" dirty="0"/>
              <a:t>A variety of attention mechanisms are used to narrow down the</a:t>
            </a:r>
            <a:r>
              <a:rPr lang="en-NL" dirty="0"/>
              <a:t> </a:t>
            </a:r>
            <a:r>
              <a:rPr lang="en-GB" dirty="0"/>
              <a:t>intended meaning</a:t>
            </a:r>
          </a:p>
          <a:p>
            <a:r>
              <a:rPr lang="en-GB" dirty="0"/>
              <a:t>Cross-situational learning</a:t>
            </a:r>
            <a:endParaRPr lang="en-NL" dirty="0"/>
          </a:p>
          <a:p>
            <a:pPr lvl="1"/>
            <a:r>
              <a:rPr lang="en-GB" dirty="0"/>
              <a:t>Inferring correct word-meaning mappings by observing</a:t>
            </a:r>
            <a:r>
              <a:rPr lang="en-NL" dirty="0"/>
              <a:t> </a:t>
            </a:r>
            <a:r>
              <a:rPr lang="en-GB" dirty="0"/>
              <a:t>regularities across usages of a word</a:t>
            </a:r>
          </a:p>
        </p:txBody>
      </p:sp>
      <p:sp>
        <p:nvSpPr>
          <p:cNvPr id="5" name="Title 4">
            <a:extLst>
              <a:ext uri="{FF2B5EF4-FFF2-40B4-BE49-F238E27FC236}">
                <a16:creationId xmlns:a16="http://schemas.microsoft.com/office/drawing/2014/main" id="{E2B62702-17A0-6F06-F8F2-6BA045E2695B}"/>
              </a:ext>
            </a:extLst>
          </p:cNvPr>
          <p:cNvSpPr>
            <a:spLocks noGrp="1"/>
          </p:cNvSpPr>
          <p:nvPr>
            <p:ph type="title"/>
          </p:nvPr>
        </p:nvSpPr>
        <p:spPr/>
        <p:txBody>
          <a:bodyPr/>
          <a:lstStyle/>
          <a:p>
            <a:r>
              <a:rPr lang="en-GB" dirty="0"/>
              <a:t>Suggested Learning Mechanisms</a:t>
            </a:r>
          </a:p>
        </p:txBody>
      </p:sp>
    </p:spTree>
    <p:extLst>
      <p:ext uri="{BB962C8B-B14F-4D97-AF65-F5344CB8AC3E}">
        <p14:creationId xmlns:p14="http://schemas.microsoft.com/office/powerpoint/2010/main" val="879127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129FFA-3C23-C6AA-A764-C99047FECB58}"/>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05B8928E-0208-91EF-758B-02C8ED083D28}"/>
              </a:ext>
            </a:extLst>
          </p:cNvPr>
          <p:cNvSpPr>
            <a:spLocks noGrp="1"/>
          </p:cNvSpPr>
          <p:nvPr>
            <p:ph sz="quarter" idx="15"/>
          </p:nvPr>
        </p:nvSpPr>
        <p:spPr/>
        <p:txBody>
          <a:bodyPr/>
          <a:lstStyle/>
          <a:p>
            <a:r>
              <a:rPr lang="en-GB" dirty="0"/>
              <a:t>Ideas and experiences reinforce one another</a:t>
            </a:r>
            <a:r>
              <a:rPr lang="en-NL" dirty="0"/>
              <a:t> </a:t>
            </a:r>
          </a:p>
          <a:p>
            <a:pPr lvl="1"/>
            <a:r>
              <a:rPr lang="en-GB" dirty="0"/>
              <a:t>a new word form may be learned through repeated association</a:t>
            </a:r>
            <a:r>
              <a:rPr lang="en-NL" dirty="0"/>
              <a:t> </a:t>
            </a:r>
            <a:r>
              <a:rPr lang="en-GB" dirty="0"/>
              <a:t>to an already learned concept</a:t>
            </a:r>
          </a:p>
          <a:p>
            <a:r>
              <a:rPr lang="en-GB" dirty="0"/>
              <a:t>Classic conditioning, e.g. Pavlov’s dog:</a:t>
            </a:r>
          </a:p>
        </p:txBody>
      </p:sp>
      <p:sp>
        <p:nvSpPr>
          <p:cNvPr id="4" name="Title 3">
            <a:extLst>
              <a:ext uri="{FF2B5EF4-FFF2-40B4-BE49-F238E27FC236}">
                <a16:creationId xmlns:a16="http://schemas.microsoft.com/office/drawing/2014/main" id="{C1D3AC6D-9E33-6BEE-1FE2-BC5717DA969B}"/>
              </a:ext>
            </a:extLst>
          </p:cNvPr>
          <p:cNvSpPr>
            <a:spLocks noGrp="1"/>
          </p:cNvSpPr>
          <p:nvPr>
            <p:ph type="title"/>
          </p:nvPr>
        </p:nvSpPr>
        <p:spPr/>
        <p:txBody>
          <a:bodyPr/>
          <a:lstStyle/>
          <a:p>
            <a:r>
              <a:rPr lang="en-GB" dirty="0"/>
              <a:t>Associative Learning</a:t>
            </a:r>
          </a:p>
        </p:txBody>
      </p:sp>
      <p:pic>
        <p:nvPicPr>
          <p:cNvPr id="6" name="Picture 5" descr="Diagram, arrow&#10;&#10;Description automatically generated">
            <a:extLst>
              <a:ext uri="{FF2B5EF4-FFF2-40B4-BE49-F238E27FC236}">
                <a16:creationId xmlns:a16="http://schemas.microsoft.com/office/drawing/2014/main" id="{E0D563D1-BEFD-E691-F649-DB83B0D77096}"/>
              </a:ext>
            </a:extLst>
          </p:cNvPr>
          <p:cNvPicPr>
            <a:picLocks noChangeAspect="1"/>
          </p:cNvPicPr>
          <p:nvPr/>
        </p:nvPicPr>
        <p:blipFill>
          <a:blip r:embed="rId2"/>
          <a:stretch>
            <a:fillRect/>
          </a:stretch>
        </p:blipFill>
        <p:spPr>
          <a:xfrm>
            <a:off x="782053" y="3369658"/>
            <a:ext cx="5402179" cy="2540855"/>
          </a:xfrm>
          <a:prstGeom prst="rect">
            <a:avLst/>
          </a:prstGeom>
        </p:spPr>
      </p:pic>
      <p:pic>
        <p:nvPicPr>
          <p:cNvPr id="3076" name="Picture 4">
            <a:extLst>
              <a:ext uri="{FF2B5EF4-FFF2-40B4-BE49-F238E27FC236}">
                <a16:creationId xmlns:a16="http://schemas.microsoft.com/office/drawing/2014/main" id="{47802237-ACC0-E0EC-F4BB-93358166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756196"/>
            <a:ext cx="3096126" cy="309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1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08C4CE-FB92-5752-431F-95F2BB22C65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3E0D5749-4715-B9AC-B4FA-36A242349939}"/>
              </a:ext>
            </a:extLst>
          </p:cNvPr>
          <p:cNvSpPr>
            <a:spLocks noGrp="1"/>
          </p:cNvSpPr>
          <p:nvPr>
            <p:ph sz="quarter" idx="15"/>
          </p:nvPr>
        </p:nvSpPr>
        <p:spPr/>
        <p:txBody>
          <a:bodyPr/>
          <a:lstStyle/>
          <a:p>
            <a:r>
              <a:rPr lang="en-GB" dirty="0"/>
              <a:t>Using specific biases for restricting the referents</a:t>
            </a:r>
          </a:p>
          <a:p>
            <a:pPr lvl="1"/>
            <a:r>
              <a:rPr lang="en-GB" dirty="0"/>
              <a:t>Whole object bias: a novel word is likely to refer to the entirety</a:t>
            </a:r>
            <a:r>
              <a:rPr lang="en-NL" dirty="0"/>
              <a:t> </a:t>
            </a:r>
            <a:r>
              <a:rPr lang="en-GB" dirty="0"/>
              <a:t>of an object</a:t>
            </a:r>
          </a:p>
          <a:p>
            <a:r>
              <a:rPr lang="en-GB" dirty="0"/>
              <a:t>Taxonomic bias: labels refer to objects of the same kind (often</a:t>
            </a:r>
            <a:r>
              <a:rPr lang="en-NL" dirty="0"/>
              <a:t> </a:t>
            </a:r>
            <a:r>
              <a:rPr lang="en-GB" dirty="0"/>
              <a:t>basic-level categories)</a:t>
            </a:r>
          </a:p>
          <a:p>
            <a:r>
              <a:rPr lang="en-GB" dirty="0"/>
              <a:t>Using social and visual cues</a:t>
            </a:r>
            <a:endParaRPr lang="en-NL" dirty="0"/>
          </a:p>
          <a:p>
            <a:pPr lvl="1"/>
            <a:r>
              <a:rPr lang="en-GB" dirty="0"/>
              <a:t>Joint attention through pointing or gaze helps narrow down</a:t>
            </a:r>
            <a:r>
              <a:rPr lang="en-NL" dirty="0"/>
              <a:t> </a:t>
            </a:r>
            <a:r>
              <a:rPr lang="en-GB" dirty="0"/>
              <a:t>possible referents of a novel label</a:t>
            </a:r>
            <a:r>
              <a:rPr lang="en-NL" dirty="0"/>
              <a:t>: </a:t>
            </a:r>
            <a:r>
              <a:rPr lang="en-NL" dirty="0" err="1"/>
              <a:t>e.g</a:t>
            </a:r>
            <a:r>
              <a:rPr lang="en-NL" dirty="0"/>
              <a:t> cloud</a:t>
            </a:r>
            <a:endParaRPr lang="en-GB" dirty="0"/>
          </a:p>
        </p:txBody>
      </p:sp>
      <p:sp>
        <p:nvSpPr>
          <p:cNvPr id="4" name="Title 3">
            <a:extLst>
              <a:ext uri="{FF2B5EF4-FFF2-40B4-BE49-F238E27FC236}">
                <a16:creationId xmlns:a16="http://schemas.microsoft.com/office/drawing/2014/main" id="{6E46CB70-BA61-2204-044F-66997903B3C1}"/>
              </a:ext>
            </a:extLst>
          </p:cNvPr>
          <p:cNvSpPr>
            <a:spLocks noGrp="1"/>
          </p:cNvSpPr>
          <p:nvPr>
            <p:ph type="title"/>
          </p:nvPr>
        </p:nvSpPr>
        <p:spPr/>
        <p:txBody>
          <a:bodyPr/>
          <a:lstStyle/>
          <a:p>
            <a:r>
              <a:rPr lang="en-GB" dirty="0"/>
              <a:t>Referential Learning</a:t>
            </a:r>
          </a:p>
        </p:txBody>
      </p:sp>
      <p:pic>
        <p:nvPicPr>
          <p:cNvPr id="5122" name="Picture 2" descr="Two Young People Pointing Fingers Stock Photo - Image of young, spring:  9506158">
            <a:extLst>
              <a:ext uri="{FF2B5EF4-FFF2-40B4-BE49-F238E27FC236}">
                <a16:creationId xmlns:a16="http://schemas.microsoft.com/office/drawing/2014/main" id="{2CBA93F9-FE89-0EDC-6FE1-3E580E00E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345" y="3606363"/>
            <a:ext cx="4675590" cy="311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3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CC08B-8EE1-31D4-ECC5-EA93E4A1DF72}"/>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6" name="Content Placeholder 5" descr="A person throwing a frisbee&#10;&#10;Description automatically generated with medium confidence">
            <a:extLst>
              <a:ext uri="{FF2B5EF4-FFF2-40B4-BE49-F238E27FC236}">
                <a16:creationId xmlns:a16="http://schemas.microsoft.com/office/drawing/2014/main" id="{839DEF57-6444-A6A5-E8C5-DECA83E70FBA}"/>
              </a:ext>
            </a:extLst>
          </p:cNvPr>
          <p:cNvPicPr>
            <a:picLocks noGrp="1" noChangeAspect="1"/>
          </p:cNvPicPr>
          <p:nvPr>
            <p:ph sz="quarter" idx="15"/>
          </p:nvPr>
        </p:nvPicPr>
        <p:blipFill>
          <a:blip r:embed="rId2"/>
          <a:stretch>
            <a:fillRect/>
          </a:stretch>
        </p:blipFill>
        <p:spPr>
          <a:xfrm>
            <a:off x="2821405" y="1471613"/>
            <a:ext cx="5809221" cy="4787916"/>
          </a:xfrm>
        </p:spPr>
      </p:pic>
      <p:sp>
        <p:nvSpPr>
          <p:cNvPr id="4" name="Title 3">
            <a:extLst>
              <a:ext uri="{FF2B5EF4-FFF2-40B4-BE49-F238E27FC236}">
                <a16:creationId xmlns:a16="http://schemas.microsoft.com/office/drawing/2014/main" id="{18F1CA5F-741B-5699-23B4-5D0347791872}"/>
              </a:ext>
            </a:extLst>
          </p:cNvPr>
          <p:cNvSpPr>
            <a:spLocks noGrp="1"/>
          </p:cNvSpPr>
          <p:nvPr>
            <p:ph type="title"/>
          </p:nvPr>
        </p:nvSpPr>
        <p:spPr/>
        <p:txBody>
          <a:bodyPr/>
          <a:lstStyle/>
          <a:p>
            <a:r>
              <a:rPr lang="en-NL" dirty="0"/>
              <a:t>Cross-situational learning - Frisbee</a:t>
            </a:r>
            <a:endParaRPr lang="en-GB" dirty="0"/>
          </a:p>
        </p:txBody>
      </p:sp>
    </p:spTree>
    <p:extLst>
      <p:ext uri="{BB962C8B-B14F-4D97-AF65-F5344CB8AC3E}">
        <p14:creationId xmlns:p14="http://schemas.microsoft.com/office/powerpoint/2010/main" val="510451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7073D-CCDE-09AF-15B0-A34B82C04290}"/>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14DD46EB-268D-DDE7-3AC2-D888F1442245}"/>
              </a:ext>
            </a:extLst>
          </p:cNvPr>
          <p:cNvSpPr>
            <a:spLocks noGrp="1"/>
          </p:cNvSpPr>
          <p:nvPr>
            <p:ph type="body" sz="quarter" idx="16"/>
          </p:nvPr>
        </p:nvSpPr>
        <p:spPr/>
        <p:txBody>
          <a:bodyPr/>
          <a:lstStyle/>
          <a:p>
            <a:r>
              <a:rPr lang="en-NL" dirty="0"/>
              <a:t>An overview for the use-cases...</a:t>
            </a:r>
            <a:endParaRPr lang="en-GB" dirty="0"/>
          </a:p>
        </p:txBody>
      </p:sp>
      <p:sp>
        <p:nvSpPr>
          <p:cNvPr id="4" name="Content Placeholder 3">
            <a:extLst>
              <a:ext uri="{FF2B5EF4-FFF2-40B4-BE49-F238E27FC236}">
                <a16:creationId xmlns:a16="http://schemas.microsoft.com/office/drawing/2014/main" id="{E1E3F06B-7F0B-904B-8F0E-CE4D86971A29}"/>
              </a:ext>
            </a:extLst>
          </p:cNvPr>
          <p:cNvSpPr>
            <a:spLocks noGrp="1"/>
          </p:cNvSpPr>
          <p:nvPr>
            <p:ph sz="quarter" idx="15"/>
          </p:nvPr>
        </p:nvSpPr>
        <p:spPr/>
        <p:txBody>
          <a:bodyPr/>
          <a:lstStyle/>
          <a:p>
            <a:r>
              <a:rPr lang="en-GB" dirty="0"/>
              <a:t>Sentential context</a:t>
            </a:r>
          </a:p>
          <a:p>
            <a:pPr lvl="1"/>
            <a:r>
              <a:rPr lang="en-GB" dirty="0"/>
              <a:t>Most words are not used in isolation, but in a multi-word</a:t>
            </a:r>
            <a:r>
              <a:rPr lang="en-NL" dirty="0"/>
              <a:t> </a:t>
            </a:r>
            <a:r>
              <a:rPr lang="en-GB" dirty="0"/>
              <a:t>utterance</a:t>
            </a:r>
          </a:p>
          <a:p>
            <a:r>
              <a:rPr lang="en-GB" dirty="0"/>
              <a:t>Referential uncertainty</a:t>
            </a:r>
          </a:p>
          <a:p>
            <a:pPr lvl="1"/>
            <a:r>
              <a:rPr lang="en-GB" dirty="0"/>
              <a:t>Learners may perceive aspects of a scene are unrelated to the</a:t>
            </a:r>
            <a:r>
              <a:rPr lang="en-NL" dirty="0"/>
              <a:t> </a:t>
            </a:r>
            <a:r>
              <a:rPr lang="en-GB" dirty="0"/>
              <a:t>utterance they hear</a:t>
            </a:r>
          </a:p>
          <a:p>
            <a:r>
              <a:rPr lang="en-GB" dirty="0"/>
              <a:t>Noise</a:t>
            </a:r>
          </a:p>
          <a:p>
            <a:pPr lvl="1"/>
            <a:r>
              <a:rPr lang="en-GB" dirty="0"/>
              <a:t>Error in perception or interpretation of the heard utterance or the</a:t>
            </a:r>
            <a:r>
              <a:rPr lang="en-NL" dirty="0"/>
              <a:t> </a:t>
            </a:r>
            <a:r>
              <a:rPr lang="en-GB" dirty="0"/>
              <a:t>observed scene</a:t>
            </a:r>
          </a:p>
        </p:txBody>
      </p:sp>
      <p:sp>
        <p:nvSpPr>
          <p:cNvPr id="5" name="Title 4">
            <a:extLst>
              <a:ext uri="{FF2B5EF4-FFF2-40B4-BE49-F238E27FC236}">
                <a16:creationId xmlns:a16="http://schemas.microsoft.com/office/drawing/2014/main" id="{28F19D00-001D-F5AD-D83F-391B53AC074E}"/>
              </a:ext>
            </a:extLst>
          </p:cNvPr>
          <p:cNvSpPr>
            <a:spLocks noGrp="1"/>
          </p:cNvSpPr>
          <p:nvPr>
            <p:ph type="title"/>
          </p:nvPr>
        </p:nvSpPr>
        <p:spPr/>
        <p:txBody>
          <a:bodyPr/>
          <a:lstStyle/>
          <a:p>
            <a:r>
              <a:rPr lang="en-GB" dirty="0"/>
              <a:t>Challenges of Word Learning</a:t>
            </a:r>
          </a:p>
        </p:txBody>
      </p:sp>
    </p:spTree>
    <p:extLst>
      <p:ext uri="{BB962C8B-B14F-4D97-AF65-F5344CB8AC3E}">
        <p14:creationId xmlns:p14="http://schemas.microsoft.com/office/powerpoint/2010/main" val="3453499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Referential Uncertainty</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pic>
        <p:nvPicPr>
          <p:cNvPr id="13" name="Content Placeholder 12" descr="A picture containing text&#10;&#10;Description automatically generated">
            <a:extLst>
              <a:ext uri="{FF2B5EF4-FFF2-40B4-BE49-F238E27FC236}">
                <a16:creationId xmlns:a16="http://schemas.microsoft.com/office/drawing/2014/main" id="{45CB7E98-46EF-F094-E52E-847F5D15E453}"/>
              </a:ext>
            </a:extLst>
          </p:cNvPr>
          <p:cNvPicPr>
            <a:picLocks noGrp="1" noChangeAspect="1"/>
          </p:cNvPicPr>
          <p:nvPr>
            <p:ph sz="quarter" idx="15"/>
          </p:nvPr>
        </p:nvPicPr>
        <p:blipFill>
          <a:blip r:embed="rId2"/>
          <a:stretch>
            <a:fillRect/>
          </a:stretch>
        </p:blipFill>
        <p:spPr>
          <a:xfrm>
            <a:off x="2443632" y="1881188"/>
            <a:ext cx="7333311" cy="3736975"/>
          </a:xfrm>
        </p:spPr>
      </p:pic>
    </p:spTree>
    <p:extLst>
      <p:ext uri="{BB962C8B-B14F-4D97-AF65-F5344CB8AC3E}">
        <p14:creationId xmlns:p14="http://schemas.microsoft.com/office/powerpoint/2010/main" val="115790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Sentential Context (Ambiguity)</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
        <p:nvSpPr>
          <p:cNvPr id="7" name="Content Placeholder 6">
            <a:extLst>
              <a:ext uri="{FF2B5EF4-FFF2-40B4-BE49-F238E27FC236}">
                <a16:creationId xmlns:a16="http://schemas.microsoft.com/office/drawing/2014/main" id="{027C70DE-7D08-5F52-9FF8-CDC91E431929}"/>
              </a:ext>
            </a:extLst>
          </p:cNvPr>
          <p:cNvSpPr>
            <a:spLocks noGrp="1"/>
          </p:cNvSpPr>
          <p:nvPr>
            <p:ph sz="quarter" idx="15"/>
          </p:nvPr>
        </p:nvSpPr>
        <p:spPr/>
        <p:txBody>
          <a:bodyPr/>
          <a:lstStyle/>
          <a:p>
            <a:r>
              <a:rPr lang="en-GB" dirty="0"/>
              <a:t>Which word refers to which part of the meaning?</a:t>
            </a:r>
            <a:endParaRPr lang="en-NL" dirty="0"/>
          </a:p>
          <a:p>
            <a:endParaRPr lang="en-GB" dirty="0"/>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05EFCBD8-F623-E331-DE76-C96862CB8F3A}"/>
              </a:ext>
            </a:extLst>
          </p:cNvPr>
          <p:cNvPicPr>
            <a:picLocks noChangeAspect="1"/>
          </p:cNvPicPr>
          <p:nvPr/>
        </p:nvPicPr>
        <p:blipFill>
          <a:blip r:embed="rId2"/>
          <a:stretch>
            <a:fillRect/>
          </a:stretch>
        </p:blipFill>
        <p:spPr>
          <a:xfrm>
            <a:off x="4227318" y="2361062"/>
            <a:ext cx="7014411" cy="3858388"/>
          </a:xfrm>
          <a:prstGeom prst="rect">
            <a:avLst/>
          </a:prstGeom>
        </p:spPr>
      </p:pic>
    </p:spTree>
    <p:extLst>
      <p:ext uri="{BB962C8B-B14F-4D97-AF65-F5344CB8AC3E}">
        <p14:creationId xmlns:p14="http://schemas.microsoft.com/office/powerpoint/2010/main" val="25013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Perception Error (Noise)</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
        <p:nvSpPr>
          <p:cNvPr id="7" name="Content Placeholder 6">
            <a:extLst>
              <a:ext uri="{FF2B5EF4-FFF2-40B4-BE49-F238E27FC236}">
                <a16:creationId xmlns:a16="http://schemas.microsoft.com/office/drawing/2014/main" id="{027C70DE-7D08-5F52-9FF8-CDC91E431929}"/>
              </a:ext>
            </a:extLst>
          </p:cNvPr>
          <p:cNvSpPr>
            <a:spLocks noGrp="1"/>
          </p:cNvSpPr>
          <p:nvPr>
            <p:ph sz="quarter" idx="15"/>
          </p:nvPr>
        </p:nvSpPr>
        <p:spPr/>
        <p:txBody>
          <a:bodyPr/>
          <a:lstStyle/>
          <a:p>
            <a:r>
              <a:rPr lang="en-NL" dirty="0"/>
              <a:t>Is the chimp eats what? Is the chimp eating? </a:t>
            </a:r>
            <a:endParaRPr lang="en-GB" dirty="0"/>
          </a:p>
        </p:txBody>
      </p:sp>
      <p:pic>
        <p:nvPicPr>
          <p:cNvPr id="6" name="Picture 5" descr="A picture containing text, mammal, primate&#10;&#10;Description automatically generated">
            <a:extLst>
              <a:ext uri="{FF2B5EF4-FFF2-40B4-BE49-F238E27FC236}">
                <a16:creationId xmlns:a16="http://schemas.microsoft.com/office/drawing/2014/main" id="{6C8D5552-2BC4-4992-C63F-CEF6A2532639}"/>
              </a:ext>
            </a:extLst>
          </p:cNvPr>
          <p:cNvPicPr>
            <a:picLocks noChangeAspect="1"/>
          </p:cNvPicPr>
          <p:nvPr/>
        </p:nvPicPr>
        <p:blipFill>
          <a:blip r:embed="rId2"/>
          <a:stretch>
            <a:fillRect/>
          </a:stretch>
        </p:blipFill>
        <p:spPr>
          <a:xfrm>
            <a:off x="1909011" y="2472538"/>
            <a:ext cx="7704221" cy="3380038"/>
          </a:xfrm>
          <a:prstGeom prst="rect">
            <a:avLst/>
          </a:prstGeom>
        </p:spPr>
      </p:pic>
    </p:spTree>
    <p:extLst>
      <p:ext uri="{BB962C8B-B14F-4D97-AF65-F5344CB8AC3E}">
        <p14:creationId xmlns:p14="http://schemas.microsoft.com/office/powerpoint/2010/main" val="173648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1380655E-A3B2-B2EF-580D-47D1E2F1CCA1}"/>
              </a:ext>
            </a:extLst>
          </p:cNvPr>
          <p:cNvSpPr>
            <a:spLocks noGrp="1"/>
          </p:cNvSpPr>
          <p:nvPr>
            <p:ph type="body" sz="quarter" idx="16"/>
          </p:nvPr>
        </p:nvSpPr>
        <p:spPr/>
        <p:txBody>
          <a:bodyPr/>
          <a:lstStyle/>
          <a:p>
            <a:r>
              <a:rPr lang="en-NL" dirty="0"/>
              <a:t>More complex... That’s were science comes in...</a:t>
            </a:r>
            <a:endParaRPr lang="en-GB" dirty="0"/>
          </a:p>
        </p:txBody>
      </p:sp>
      <p:pic>
        <p:nvPicPr>
          <p:cNvPr id="9" name="Content Placeholder 8" descr="Diagram&#10;&#10;Description automatically generated">
            <a:extLst>
              <a:ext uri="{FF2B5EF4-FFF2-40B4-BE49-F238E27FC236}">
                <a16:creationId xmlns:a16="http://schemas.microsoft.com/office/drawing/2014/main" id="{4967FC3C-7D52-19B5-B939-FC839510743F}"/>
              </a:ext>
            </a:extLst>
          </p:cNvPr>
          <p:cNvPicPr>
            <a:picLocks noGrp="1" noChangeAspect="1"/>
          </p:cNvPicPr>
          <p:nvPr>
            <p:ph sz="quarter" idx="15"/>
          </p:nvPr>
        </p:nvPicPr>
        <p:blipFill>
          <a:blip r:embed="rId2"/>
          <a:stretch>
            <a:fillRect/>
          </a:stretch>
        </p:blipFill>
        <p:spPr>
          <a:xfrm>
            <a:off x="3576966" y="1881188"/>
            <a:ext cx="5852251" cy="4316412"/>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3600" dirty="0"/>
              <a:t>How do we learn about learning the meaning of a word?</a:t>
            </a:r>
            <a:endParaRPr lang="en-GB" sz="3600" dirty="0"/>
          </a:p>
        </p:txBody>
      </p:sp>
    </p:spTree>
    <p:extLst>
      <p:ext uri="{BB962C8B-B14F-4D97-AF65-F5344CB8AC3E}">
        <p14:creationId xmlns:p14="http://schemas.microsoft.com/office/powerpoint/2010/main" val="2176077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19</a:t>
            </a:fld>
            <a:endParaRPr lang="nl-NL"/>
          </a:p>
        </p:txBody>
      </p:sp>
      <p:pic>
        <p:nvPicPr>
          <p:cNvPr id="7" name="Content Placeholder 6" descr="Diagram&#10;&#10;Description automatically generated">
            <a:extLst>
              <a:ext uri="{FF2B5EF4-FFF2-40B4-BE49-F238E27FC236}">
                <a16:creationId xmlns:a16="http://schemas.microsoft.com/office/drawing/2014/main" id="{E76BCB7E-8398-F226-D4FB-AE6AD33F514A}"/>
              </a:ext>
            </a:extLst>
          </p:cNvPr>
          <p:cNvPicPr>
            <a:picLocks noGrp="1" noChangeAspect="1"/>
          </p:cNvPicPr>
          <p:nvPr>
            <p:ph sz="quarter" idx="15"/>
          </p:nvPr>
        </p:nvPicPr>
        <p:blipFill>
          <a:blip r:embed="rId2"/>
          <a:stretch>
            <a:fillRect/>
          </a:stretch>
        </p:blipFill>
        <p:spPr>
          <a:xfrm>
            <a:off x="3586190" y="1881188"/>
            <a:ext cx="5875443" cy="4349354"/>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4400" dirty="0"/>
              <a:t>How do we learn about learning the meaning of a word?</a:t>
            </a:r>
            <a:endParaRPr lang="en-GB" dirty="0"/>
          </a:p>
        </p:txBody>
      </p:sp>
    </p:spTree>
    <p:extLst>
      <p:ext uri="{BB962C8B-B14F-4D97-AF65-F5344CB8AC3E}">
        <p14:creationId xmlns:p14="http://schemas.microsoft.com/office/powerpoint/2010/main" val="82893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A8B3A-05F6-D03B-F2B1-941C683A0409}"/>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6" name="Content Placeholder 5" descr="Table&#10;&#10;Description automatically generated">
            <a:extLst>
              <a:ext uri="{FF2B5EF4-FFF2-40B4-BE49-F238E27FC236}">
                <a16:creationId xmlns:a16="http://schemas.microsoft.com/office/drawing/2014/main" id="{D53A1FFB-9398-9218-A982-3F824516642C}"/>
              </a:ext>
            </a:extLst>
          </p:cNvPr>
          <p:cNvPicPr>
            <a:picLocks noGrp="1" noChangeAspect="1"/>
          </p:cNvPicPr>
          <p:nvPr>
            <p:ph sz="quarter" idx="15"/>
          </p:nvPr>
        </p:nvPicPr>
        <p:blipFill>
          <a:blip r:embed="rId2"/>
          <a:stretch>
            <a:fillRect/>
          </a:stretch>
        </p:blipFill>
        <p:spPr>
          <a:xfrm>
            <a:off x="3528096" y="1471613"/>
            <a:ext cx="5164384" cy="4154487"/>
          </a:xfrm>
        </p:spPr>
      </p:pic>
      <p:sp>
        <p:nvSpPr>
          <p:cNvPr id="4" name="Title 3">
            <a:extLst>
              <a:ext uri="{FF2B5EF4-FFF2-40B4-BE49-F238E27FC236}">
                <a16:creationId xmlns:a16="http://schemas.microsoft.com/office/drawing/2014/main" id="{F9D431E1-2460-01E3-72B4-FD1E25B19BFB}"/>
              </a:ext>
            </a:extLst>
          </p:cNvPr>
          <p:cNvSpPr>
            <a:spLocks noGrp="1"/>
          </p:cNvSpPr>
          <p:nvPr>
            <p:ph type="title"/>
          </p:nvPr>
        </p:nvSpPr>
        <p:spPr/>
        <p:txBody>
          <a:bodyPr/>
          <a:lstStyle/>
          <a:p>
            <a:r>
              <a:rPr lang="en-NL" dirty="0"/>
              <a:t>Going full-circle...</a:t>
            </a:r>
            <a:endParaRPr lang="en-GB" dirty="0"/>
          </a:p>
        </p:txBody>
      </p:sp>
    </p:spTree>
    <p:extLst>
      <p:ext uri="{BB962C8B-B14F-4D97-AF65-F5344CB8AC3E}">
        <p14:creationId xmlns:p14="http://schemas.microsoft.com/office/powerpoint/2010/main" val="185402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20</a:t>
            </a:fld>
            <a:endParaRPr lang="nl-NL"/>
          </a:p>
        </p:txBody>
      </p:sp>
      <p:pic>
        <p:nvPicPr>
          <p:cNvPr id="7" name="Content Placeholder 6" descr="Diagram&#10;&#10;Description automatically generated">
            <a:extLst>
              <a:ext uri="{FF2B5EF4-FFF2-40B4-BE49-F238E27FC236}">
                <a16:creationId xmlns:a16="http://schemas.microsoft.com/office/drawing/2014/main" id="{ACEB40C7-19FF-E1FB-285D-B24AC6B9ADBE}"/>
              </a:ext>
            </a:extLst>
          </p:cNvPr>
          <p:cNvPicPr>
            <a:picLocks noGrp="1" noChangeAspect="1"/>
          </p:cNvPicPr>
          <p:nvPr>
            <p:ph sz="quarter" idx="15"/>
          </p:nvPr>
        </p:nvPicPr>
        <p:blipFill>
          <a:blip r:embed="rId2"/>
          <a:stretch>
            <a:fillRect/>
          </a:stretch>
        </p:blipFill>
        <p:spPr>
          <a:xfrm>
            <a:off x="3514545" y="1881188"/>
            <a:ext cx="6001988" cy="4320397"/>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4400" dirty="0"/>
              <a:t>How do we learn about learning the meaning of a word?</a:t>
            </a:r>
            <a:endParaRPr lang="en-GB" dirty="0"/>
          </a:p>
        </p:txBody>
      </p:sp>
    </p:spTree>
    <p:extLst>
      <p:ext uri="{BB962C8B-B14F-4D97-AF65-F5344CB8AC3E}">
        <p14:creationId xmlns:p14="http://schemas.microsoft.com/office/powerpoint/2010/main" val="240093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2F5AD-A1A5-DE06-5FAC-83309F1E2644}"/>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C9405BAB-63DF-0AC5-D136-AC0AD73B73D2}"/>
              </a:ext>
            </a:extLst>
          </p:cNvPr>
          <p:cNvSpPr>
            <a:spLocks noGrp="1"/>
          </p:cNvSpPr>
          <p:nvPr>
            <p:ph type="body" sz="quarter" idx="16"/>
          </p:nvPr>
        </p:nvSpPr>
        <p:spPr/>
        <p:txBody>
          <a:bodyPr/>
          <a:lstStyle/>
          <a:p>
            <a:r>
              <a:rPr lang="en-NL" dirty="0"/>
              <a:t>How do we evaluate such models?</a:t>
            </a:r>
            <a:endParaRPr lang="en-GB" dirty="0"/>
          </a:p>
        </p:txBody>
      </p:sp>
      <p:sp>
        <p:nvSpPr>
          <p:cNvPr id="4" name="Content Placeholder 3">
            <a:extLst>
              <a:ext uri="{FF2B5EF4-FFF2-40B4-BE49-F238E27FC236}">
                <a16:creationId xmlns:a16="http://schemas.microsoft.com/office/drawing/2014/main" id="{9B77F71B-7E3B-7691-D713-2FC7E281D989}"/>
              </a:ext>
            </a:extLst>
          </p:cNvPr>
          <p:cNvSpPr>
            <a:spLocks noGrp="1"/>
          </p:cNvSpPr>
          <p:nvPr>
            <p:ph sz="quarter" idx="15"/>
          </p:nvPr>
        </p:nvSpPr>
        <p:spPr>
          <a:xfrm>
            <a:off x="537882" y="1881858"/>
            <a:ext cx="4448985" cy="4104075"/>
          </a:xfrm>
        </p:spPr>
        <p:txBody>
          <a:bodyPr/>
          <a:lstStyle/>
          <a:p>
            <a:r>
              <a:rPr lang="en-GB" dirty="0"/>
              <a:t>What humans know about language can only be estimated/evaluated through how they use it</a:t>
            </a:r>
            <a:r>
              <a:rPr lang="en-NL" dirty="0"/>
              <a:t>. Which means observing language:</a:t>
            </a:r>
            <a:endParaRPr lang="en-GB" dirty="0"/>
          </a:p>
          <a:p>
            <a:pPr lvl="1"/>
            <a:r>
              <a:rPr lang="en-NL" dirty="0"/>
              <a:t>P</a:t>
            </a:r>
            <a:r>
              <a:rPr lang="en-GB" dirty="0" err="1"/>
              <a:t>rocessing</a:t>
            </a:r>
            <a:endParaRPr lang="en-NL" dirty="0"/>
          </a:p>
          <a:p>
            <a:pPr lvl="1"/>
            <a:r>
              <a:rPr lang="en-NL" dirty="0"/>
              <a:t>U</a:t>
            </a:r>
            <a:r>
              <a:rPr lang="en-GB" dirty="0" err="1"/>
              <a:t>nderstanding</a:t>
            </a:r>
            <a:endParaRPr lang="en-GB" dirty="0"/>
          </a:p>
          <a:p>
            <a:pPr lvl="1"/>
            <a:r>
              <a:rPr lang="en-NL" dirty="0"/>
              <a:t>P</a:t>
            </a:r>
            <a:r>
              <a:rPr lang="en-GB" dirty="0" err="1"/>
              <a:t>roduction</a:t>
            </a:r>
            <a:endParaRPr lang="en-GB" dirty="0"/>
          </a:p>
        </p:txBody>
      </p:sp>
      <p:sp>
        <p:nvSpPr>
          <p:cNvPr id="5" name="Title 4">
            <a:extLst>
              <a:ext uri="{FF2B5EF4-FFF2-40B4-BE49-F238E27FC236}">
                <a16:creationId xmlns:a16="http://schemas.microsoft.com/office/drawing/2014/main" id="{EB9DB31D-FA6D-0A3D-4138-AF461A9B7C2F}"/>
              </a:ext>
            </a:extLst>
          </p:cNvPr>
          <p:cNvSpPr>
            <a:spLocks noGrp="1"/>
          </p:cNvSpPr>
          <p:nvPr>
            <p:ph type="title"/>
          </p:nvPr>
        </p:nvSpPr>
        <p:spPr/>
        <p:txBody>
          <a:bodyPr/>
          <a:lstStyle/>
          <a:p>
            <a:r>
              <a:rPr lang="en-GB" dirty="0"/>
              <a:t>Language Acquisition Models:</a:t>
            </a:r>
          </a:p>
        </p:txBody>
      </p:sp>
      <p:pic>
        <p:nvPicPr>
          <p:cNvPr id="7" name="Picture 6" descr="A picture containing icon&#10;&#10;Description automatically generated">
            <a:extLst>
              <a:ext uri="{FF2B5EF4-FFF2-40B4-BE49-F238E27FC236}">
                <a16:creationId xmlns:a16="http://schemas.microsoft.com/office/drawing/2014/main" id="{00FEBD1C-78F7-1561-73AB-765879FA93BD}"/>
              </a:ext>
            </a:extLst>
          </p:cNvPr>
          <p:cNvPicPr>
            <a:picLocks noChangeAspect="1"/>
          </p:cNvPicPr>
          <p:nvPr/>
        </p:nvPicPr>
        <p:blipFill>
          <a:blip r:embed="rId2"/>
          <a:stretch>
            <a:fillRect/>
          </a:stretch>
        </p:blipFill>
        <p:spPr>
          <a:xfrm>
            <a:off x="4739489" y="2489763"/>
            <a:ext cx="7069514" cy="2592375"/>
          </a:xfrm>
          <a:prstGeom prst="rect">
            <a:avLst/>
          </a:prstGeom>
        </p:spPr>
      </p:pic>
    </p:spTree>
    <p:extLst>
      <p:ext uri="{BB962C8B-B14F-4D97-AF65-F5344CB8AC3E}">
        <p14:creationId xmlns:p14="http://schemas.microsoft.com/office/powerpoint/2010/main" val="22682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8484B-C7EF-8F96-3093-2EAF82F94E2F}"/>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Content Placeholder 2">
            <a:extLst>
              <a:ext uri="{FF2B5EF4-FFF2-40B4-BE49-F238E27FC236}">
                <a16:creationId xmlns:a16="http://schemas.microsoft.com/office/drawing/2014/main" id="{F9BD7046-5BF9-FAE6-BFBA-931F74A99C05}"/>
              </a:ext>
            </a:extLst>
          </p:cNvPr>
          <p:cNvSpPr>
            <a:spLocks noGrp="1"/>
          </p:cNvSpPr>
          <p:nvPr>
            <p:ph sz="quarter" idx="15"/>
          </p:nvPr>
        </p:nvSpPr>
        <p:spPr/>
        <p:txBody>
          <a:bodyPr/>
          <a:lstStyle/>
          <a:p>
            <a:r>
              <a:rPr lang="en-GB" dirty="0"/>
              <a:t>Using computational methods for modelling cognitive</a:t>
            </a:r>
            <a:r>
              <a:rPr lang="en-NL" dirty="0"/>
              <a:t> </a:t>
            </a:r>
            <a:r>
              <a:rPr lang="en-GB" dirty="0"/>
              <a:t>processes of language learning enables us to</a:t>
            </a:r>
            <a:r>
              <a:rPr lang="en-NL" dirty="0"/>
              <a:t>:</a:t>
            </a:r>
            <a:endParaRPr lang="en-GB" dirty="0"/>
          </a:p>
          <a:p>
            <a:pPr lvl="1"/>
            <a:r>
              <a:rPr lang="en-NL" dirty="0"/>
              <a:t>s</a:t>
            </a:r>
            <a:r>
              <a:rPr lang="en-GB" dirty="0" err="1"/>
              <a:t>tudy</a:t>
            </a:r>
            <a:r>
              <a:rPr lang="en-GB" dirty="0"/>
              <a:t> these processes through simulation</a:t>
            </a:r>
            <a:r>
              <a:rPr lang="en-NL" dirty="0"/>
              <a:t>;</a:t>
            </a:r>
            <a:endParaRPr lang="en-GB" dirty="0"/>
          </a:p>
          <a:p>
            <a:pPr lvl="1"/>
            <a:r>
              <a:rPr lang="en-GB" dirty="0"/>
              <a:t>evaluate the plausibility of existing theories of language learning</a:t>
            </a:r>
            <a:r>
              <a:rPr lang="en-NL" dirty="0"/>
              <a:t> a</a:t>
            </a:r>
            <a:r>
              <a:rPr lang="en-GB" dirty="0" err="1"/>
              <a:t>nd</a:t>
            </a:r>
            <a:r>
              <a:rPr lang="en-GB" dirty="0"/>
              <a:t> understanding</a:t>
            </a:r>
            <a:r>
              <a:rPr lang="en-NL" dirty="0"/>
              <a:t>;</a:t>
            </a:r>
            <a:endParaRPr lang="en-GB" dirty="0"/>
          </a:p>
          <a:p>
            <a:pPr lvl="1"/>
            <a:r>
              <a:rPr lang="en-GB" dirty="0"/>
              <a:t>explain the observed human </a:t>
            </a:r>
            <a:r>
              <a:rPr lang="en-GB" dirty="0" err="1"/>
              <a:t>behavior</a:t>
            </a:r>
            <a:r>
              <a:rPr lang="en-GB" dirty="0"/>
              <a:t> during the process of</a:t>
            </a:r>
            <a:r>
              <a:rPr lang="en-NL" dirty="0"/>
              <a:t> </a:t>
            </a:r>
            <a:r>
              <a:rPr lang="en-GB" dirty="0"/>
              <a:t>learning and using a natural language</a:t>
            </a:r>
            <a:r>
              <a:rPr lang="en-NL" dirty="0"/>
              <a:t>;</a:t>
            </a:r>
            <a:endParaRPr lang="en-GB" dirty="0"/>
          </a:p>
          <a:p>
            <a:pPr lvl="1"/>
            <a:r>
              <a:rPr lang="en-GB" dirty="0"/>
              <a:t>predict behavioural patterns that have not yet been experimentally</a:t>
            </a:r>
            <a:r>
              <a:rPr lang="en-NL" dirty="0"/>
              <a:t> </a:t>
            </a:r>
            <a:r>
              <a:rPr lang="en-GB" dirty="0"/>
              <a:t>investigated</a:t>
            </a:r>
            <a:r>
              <a:rPr lang="en-NL" dirty="0"/>
              <a:t>.</a:t>
            </a:r>
            <a:endParaRPr lang="en-GB" dirty="0"/>
          </a:p>
        </p:txBody>
      </p:sp>
      <p:sp>
        <p:nvSpPr>
          <p:cNvPr id="4" name="Title 3">
            <a:extLst>
              <a:ext uri="{FF2B5EF4-FFF2-40B4-BE49-F238E27FC236}">
                <a16:creationId xmlns:a16="http://schemas.microsoft.com/office/drawing/2014/main" id="{6DE5C7A6-1FFC-A084-D8F8-CE7ACCD04BA0}"/>
              </a:ext>
            </a:extLst>
          </p:cNvPr>
          <p:cNvSpPr>
            <a:spLocks noGrp="1"/>
          </p:cNvSpPr>
          <p:nvPr>
            <p:ph type="title"/>
          </p:nvPr>
        </p:nvSpPr>
        <p:spPr/>
        <p:txBody>
          <a:bodyPr/>
          <a:lstStyle/>
          <a:p>
            <a:r>
              <a:rPr lang="en-GB" dirty="0"/>
              <a:t>Modelling Language Learning</a:t>
            </a:r>
          </a:p>
        </p:txBody>
      </p:sp>
    </p:spTree>
    <p:extLst>
      <p:ext uri="{BB962C8B-B14F-4D97-AF65-F5344CB8AC3E}">
        <p14:creationId xmlns:p14="http://schemas.microsoft.com/office/powerpoint/2010/main" val="340833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85904-1900-2005-5DF5-C2612F90449A}"/>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A41C7435-3BD7-E236-4CB7-7ECBE2B595A8}"/>
              </a:ext>
            </a:extLst>
          </p:cNvPr>
          <p:cNvSpPr>
            <a:spLocks noGrp="1"/>
          </p:cNvSpPr>
          <p:nvPr>
            <p:ph type="body" sz="quarter" idx="16"/>
          </p:nvPr>
        </p:nvSpPr>
        <p:spPr/>
        <p:txBody>
          <a:bodyPr/>
          <a:lstStyle/>
          <a:p>
            <a:r>
              <a:rPr lang="en-NL" dirty="0"/>
              <a:t>Remember these for you use-cases!</a:t>
            </a:r>
            <a:endParaRPr lang="en-GB" dirty="0"/>
          </a:p>
        </p:txBody>
      </p:sp>
      <p:sp>
        <p:nvSpPr>
          <p:cNvPr id="4" name="Content Placeholder 3">
            <a:extLst>
              <a:ext uri="{FF2B5EF4-FFF2-40B4-BE49-F238E27FC236}">
                <a16:creationId xmlns:a16="http://schemas.microsoft.com/office/drawing/2014/main" id="{7463E7B1-E794-57B2-A2EE-422BDAB22174}"/>
              </a:ext>
            </a:extLst>
          </p:cNvPr>
          <p:cNvSpPr>
            <a:spLocks noGrp="1"/>
          </p:cNvSpPr>
          <p:nvPr>
            <p:ph sz="quarter" idx="15"/>
          </p:nvPr>
        </p:nvSpPr>
        <p:spPr/>
        <p:txBody>
          <a:bodyPr/>
          <a:lstStyle/>
          <a:p>
            <a:r>
              <a:rPr lang="en-GB" dirty="0"/>
              <a:t>Word segmentation: extract words from the speech stream</a:t>
            </a:r>
            <a:r>
              <a:rPr lang="en-NL" sz="1200" dirty="0">
                <a:ea typeface="Open Sans" panose="020B0606030504020204" pitchFamily="34" charset="0"/>
                <a:cs typeface="Open Sans" panose="020B0606030504020204" pitchFamily="34" charset="0"/>
              </a:rPr>
              <a:t>, i.e.;</a:t>
            </a:r>
            <a:r>
              <a:rPr lang="en-NL" sz="1200" dirty="0">
                <a:effectLst/>
                <a:ea typeface="Open Sans" panose="020B0606030504020204" pitchFamily="34" charset="0"/>
                <a:cs typeface="Open Sans" panose="020B0606030504020204" pitchFamily="34" charset="0"/>
              </a:rPr>
              <a:t> splitting words into their respective parts</a:t>
            </a:r>
            <a:endParaRPr lang="en-GB" sz="1200" dirty="0">
              <a:ea typeface="Open Sans" panose="020B0606030504020204" pitchFamily="34" charset="0"/>
              <a:cs typeface="Open Sans" panose="020B0606030504020204" pitchFamily="34" charset="0"/>
            </a:endParaRPr>
          </a:p>
          <a:p>
            <a:r>
              <a:rPr lang="en-GB" dirty="0"/>
              <a:t>Phonology: acquire the sound system of the language, and the</a:t>
            </a:r>
            <a:r>
              <a:rPr lang="en-NL" dirty="0"/>
              <a:t> </a:t>
            </a:r>
            <a:r>
              <a:rPr lang="en-GB" dirty="0"/>
              <a:t>correct form of each word</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how a language systematically organizes its sounds</a:t>
            </a:r>
            <a:endPar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r>
              <a:rPr lang="en-GB" dirty="0"/>
              <a:t>Word meaning: map each word form to the concept it represents in</a:t>
            </a:r>
            <a:r>
              <a:rPr lang="en-NL" dirty="0"/>
              <a:t> </a:t>
            </a:r>
            <a:r>
              <a:rPr lang="en-GB" dirty="0"/>
              <a:t>the outer</a:t>
            </a:r>
            <a:r>
              <a:rPr lang="en-NL" dirty="0"/>
              <a:t> world</a:t>
            </a:r>
            <a:endParaRPr lang="en-GB" dirty="0"/>
          </a:p>
          <a:p>
            <a:r>
              <a:rPr lang="en-GB" dirty="0"/>
              <a:t>Morphology: learn the regularities governing the structure of each</a:t>
            </a:r>
            <a:r>
              <a:rPr lang="en-NL" dirty="0"/>
              <a:t> </a:t>
            </a:r>
            <a:r>
              <a:rPr lang="en-GB" dirty="0"/>
              <a:t>word form</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a language systematically organizes its words and their respective relationships </a:t>
            </a:r>
            <a:endParaRPr lang="en-GB" dirty="0"/>
          </a:p>
          <a:p>
            <a:r>
              <a:rPr lang="en-GB" dirty="0"/>
              <a:t>Syntax: combine words and construct well-formed sentences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 sentence structure and how it relates to phonology, morphology, </a:t>
            </a:r>
            <a:r>
              <a:rPr kumimoji="0" lang="en-GB" sz="12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sematics</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and pragmatics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lang="en-GB" dirty="0"/>
          </a:p>
          <a:p>
            <a:r>
              <a:rPr lang="en-GB" dirty="0"/>
              <a:t>Semantics: interpret the (relational) meaning of a phrase or sentence</a:t>
            </a:r>
            <a:r>
              <a:rPr lang="en-NL" sz="1200" dirty="0"/>
              <a:t>, i.e.; builds on syntax</a:t>
            </a:r>
            <a:endParaRPr lang="en-GB" sz="1400" dirty="0"/>
          </a:p>
          <a:p>
            <a:r>
              <a:rPr lang="en-GB" dirty="0"/>
              <a:t>Pragmatics and discourse: use context to augment the meaning</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language is utilized in (social) interaction</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builds on semantics</a:t>
            </a:r>
            <a:endParaRPr lang="en-NL" dirty="0"/>
          </a:p>
          <a:p>
            <a:r>
              <a:rPr lang="en-GB" dirty="0"/>
              <a:t>Idiosyncratic: peculiar or specific to</a:t>
            </a:r>
          </a:p>
        </p:txBody>
      </p:sp>
      <p:sp>
        <p:nvSpPr>
          <p:cNvPr id="5" name="Title 4">
            <a:extLst>
              <a:ext uri="{FF2B5EF4-FFF2-40B4-BE49-F238E27FC236}">
                <a16:creationId xmlns:a16="http://schemas.microsoft.com/office/drawing/2014/main" id="{7C6C28ED-CC19-E204-DC30-B25BCE5695D0}"/>
              </a:ext>
            </a:extLst>
          </p:cNvPr>
          <p:cNvSpPr>
            <a:spLocks noGrp="1"/>
          </p:cNvSpPr>
          <p:nvPr>
            <p:ph type="title"/>
          </p:nvPr>
        </p:nvSpPr>
        <p:spPr/>
        <p:txBody>
          <a:bodyPr/>
          <a:lstStyle/>
          <a:p>
            <a:r>
              <a:rPr lang="en-GB" dirty="0"/>
              <a:t>Various Aspects of Language Acquisition</a:t>
            </a:r>
          </a:p>
        </p:txBody>
      </p:sp>
    </p:spTree>
    <p:extLst>
      <p:ext uri="{BB962C8B-B14F-4D97-AF65-F5344CB8AC3E}">
        <p14:creationId xmlns:p14="http://schemas.microsoft.com/office/powerpoint/2010/main" val="11146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C1625-73A7-6BC0-E8E8-CC5633AB1464}"/>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Content Placeholder 2">
            <a:extLst>
              <a:ext uri="{FF2B5EF4-FFF2-40B4-BE49-F238E27FC236}">
                <a16:creationId xmlns:a16="http://schemas.microsoft.com/office/drawing/2014/main" id="{3D0887A6-430B-2F95-0DC6-E0250E5B30EE}"/>
              </a:ext>
            </a:extLst>
          </p:cNvPr>
          <p:cNvSpPr>
            <a:spLocks noGrp="1"/>
          </p:cNvSpPr>
          <p:nvPr>
            <p:ph sz="quarter" idx="15"/>
          </p:nvPr>
        </p:nvSpPr>
        <p:spPr/>
        <p:txBody>
          <a:bodyPr/>
          <a:lstStyle/>
          <a:p>
            <a:r>
              <a:rPr lang="en-GB" dirty="0"/>
              <a:t>Symbolic: first generation of models influenced by early AI</a:t>
            </a:r>
          </a:p>
          <a:p>
            <a:pPr lvl="1"/>
            <a:r>
              <a:rPr lang="en-GB" dirty="0"/>
              <a:t>Symbolic systems of knowledge representation</a:t>
            </a:r>
            <a:r>
              <a:rPr lang="en-NL" dirty="0"/>
              <a:t>; state-machine</a:t>
            </a:r>
            <a:endParaRPr lang="en-GB" dirty="0"/>
          </a:p>
          <a:p>
            <a:pPr lvl="1"/>
            <a:r>
              <a:rPr lang="en-GB" dirty="0"/>
              <a:t>Logic-based inference techniques</a:t>
            </a:r>
            <a:r>
              <a:rPr lang="en-NL" dirty="0"/>
              <a:t>; if-else</a:t>
            </a:r>
            <a:endParaRPr lang="en-GB" dirty="0"/>
          </a:p>
          <a:p>
            <a:r>
              <a:rPr lang="en-GB" dirty="0"/>
              <a:t>Connectionist: inspired by the architecture of human brain</a:t>
            </a:r>
          </a:p>
          <a:p>
            <a:pPr lvl="1"/>
            <a:r>
              <a:rPr lang="en-GB" dirty="0"/>
              <a:t>Distributional representation of knowledge</a:t>
            </a:r>
          </a:p>
          <a:p>
            <a:pPr lvl="1"/>
            <a:r>
              <a:rPr lang="en-NL" dirty="0"/>
              <a:t>P</a:t>
            </a:r>
            <a:r>
              <a:rPr lang="en-GB" dirty="0" err="1"/>
              <a:t>arallel</a:t>
            </a:r>
            <a:r>
              <a:rPr lang="en-GB" dirty="0"/>
              <a:t> processing of data</a:t>
            </a:r>
          </a:p>
          <a:p>
            <a:r>
              <a:rPr lang="en-GB" dirty="0"/>
              <a:t>Probabilistic: following the success of statistical machine</a:t>
            </a:r>
            <a:r>
              <a:rPr lang="en-NL" dirty="0"/>
              <a:t> </a:t>
            </a:r>
            <a:r>
              <a:rPr lang="en-GB" dirty="0"/>
              <a:t>learning techniques</a:t>
            </a:r>
          </a:p>
          <a:p>
            <a:pPr lvl="1"/>
            <a:r>
              <a:rPr lang="en-GB" dirty="0"/>
              <a:t>Combining descriptive power of symbolic models with the</a:t>
            </a:r>
            <a:r>
              <a:rPr lang="en-NL" dirty="0"/>
              <a:t> </a:t>
            </a:r>
            <a:r>
              <a:rPr lang="en-GB" dirty="0"/>
              <a:t>flexibility of the connectionist models</a:t>
            </a:r>
            <a:endParaRPr lang="en-NL" dirty="0"/>
          </a:p>
          <a:p>
            <a:pPr lvl="1"/>
            <a:r>
              <a:rPr lang="en-NL" dirty="0"/>
              <a:t>E.g. Large language models such as </a:t>
            </a:r>
            <a:r>
              <a:rPr lang="en-NL" dirty="0" err="1"/>
              <a:t>chatGPT</a:t>
            </a:r>
            <a:endParaRPr lang="en-GB" dirty="0"/>
          </a:p>
        </p:txBody>
      </p:sp>
      <p:sp>
        <p:nvSpPr>
          <p:cNvPr id="4" name="Title 3">
            <a:extLst>
              <a:ext uri="{FF2B5EF4-FFF2-40B4-BE49-F238E27FC236}">
                <a16:creationId xmlns:a16="http://schemas.microsoft.com/office/drawing/2014/main" id="{26ED6514-53B9-9E80-F823-11A5CBDBA0FE}"/>
              </a:ext>
            </a:extLst>
          </p:cNvPr>
          <p:cNvSpPr>
            <a:spLocks noGrp="1"/>
          </p:cNvSpPr>
          <p:nvPr>
            <p:ph type="title"/>
          </p:nvPr>
        </p:nvSpPr>
        <p:spPr/>
        <p:txBody>
          <a:bodyPr/>
          <a:lstStyle/>
          <a:p>
            <a:r>
              <a:rPr lang="en-NL" dirty="0"/>
              <a:t>Types of modelling frameworks:</a:t>
            </a:r>
            <a:endParaRPr lang="en-GB" dirty="0"/>
          </a:p>
        </p:txBody>
      </p:sp>
    </p:spTree>
    <p:extLst>
      <p:ext uri="{BB962C8B-B14F-4D97-AF65-F5344CB8AC3E}">
        <p14:creationId xmlns:p14="http://schemas.microsoft.com/office/powerpoint/2010/main" val="654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724D5-E94E-E537-74EC-6D8D53EAF089}"/>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10" name="Content Placeholder 9">
            <a:extLst>
              <a:ext uri="{FF2B5EF4-FFF2-40B4-BE49-F238E27FC236}">
                <a16:creationId xmlns:a16="http://schemas.microsoft.com/office/drawing/2014/main" id="{549F1B9C-B7BA-28F3-73FB-65B985999017}"/>
              </a:ext>
            </a:extLst>
          </p:cNvPr>
          <p:cNvPicPr>
            <a:picLocks noGrp="1" noChangeAspect="1"/>
          </p:cNvPicPr>
          <p:nvPr>
            <p:ph sz="quarter" idx="15"/>
          </p:nvPr>
        </p:nvPicPr>
        <p:blipFill>
          <a:blip r:embed="rId2"/>
          <a:stretch>
            <a:fillRect/>
          </a:stretch>
        </p:blipFill>
        <p:spPr>
          <a:xfrm>
            <a:off x="1943057" y="1881188"/>
            <a:ext cx="8334461" cy="4171950"/>
          </a:xfrm>
        </p:spPr>
      </p:pic>
      <p:sp>
        <p:nvSpPr>
          <p:cNvPr id="5" name="Title 4">
            <a:extLst>
              <a:ext uri="{FF2B5EF4-FFF2-40B4-BE49-F238E27FC236}">
                <a16:creationId xmlns:a16="http://schemas.microsoft.com/office/drawing/2014/main" id="{423BA811-AA72-401E-DBE6-0AE90959A3DB}"/>
              </a:ext>
            </a:extLst>
          </p:cNvPr>
          <p:cNvSpPr>
            <a:spLocks noGrp="1"/>
          </p:cNvSpPr>
          <p:nvPr>
            <p:ph type="title"/>
          </p:nvPr>
        </p:nvSpPr>
        <p:spPr/>
        <p:txBody>
          <a:bodyPr/>
          <a:lstStyle/>
          <a:p>
            <a:r>
              <a:rPr lang="en-NL" dirty="0"/>
              <a:t>Computation simulation is complex</a:t>
            </a:r>
            <a:endParaRPr lang="en-GB" dirty="0"/>
          </a:p>
        </p:txBody>
      </p:sp>
      <p:sp>
        <p:nvSpPr>
          <p:cNvPr id="8" name="Text Placeholder 7">
            <a:extLst>
              <a:ext uri="{FF2B5EF4-FFF2-40B4-BE49-F238E27FC236}">
                <a16:creationId xmlns:a16="http://schemas.microsoft.com/office/drawing/2014/main" id="{DFB49BEF-7642-A44A-FF0C-B73467B1021D}"/>
              </a:ext>
            </a:extLst>
          </p:cNvPr>
          <p:cNvSpPr>
            <a:spLocks noGrp="1"/>
          </p:cNvSpPr>
          <p:nvPr>
            <p:ph type="body" sz="quarter" idx="16"/>
          </p:nvPr>
        </p:nvSpPr>
        <p:spPr/>
        <p:txBody>
          <a:bodyPr/>
          <a:lstStyle/>
          <a:p>
            <a:r>
              <a:rPr lang="en-NL" dirty="0"/>
              <a:t>Example of encoding grammatical structure</a:t>
            </a:r>
            <a:endParaRPr lang="en-GB" dirty="0"/>
          </a:p>
        </p:txBody>
      </p:sp>
    </p:spTree>
    <p:extLst>
      <p:ext uri="{BB962C8B-B14F-4D97-AF65-F5344CB8AC3E}">
        <p14:creationId xmlns:p14="http://schemas.microsoft.com/office/powerpoint/2010/main" val="3197700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724D5-E94E-E537-74EC-6D8D53EAF089}"/>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FE135EDE-5F2B-F6A4-4888-908486270957}"/>
              </a:ext>
            </a:extLst>
          </p:cNvPr>
          <p:cNvSpPr>
            <a:spLocks noGrp="1"/>
          </p:cNvSpPr>
          <p:nvPr>
            <p:ph type="body" sz="quarter" idx="16"/>
          </p:nvPr>
        </p:nvSpPr>
        <p:spPr>
          <a:xfrm>
            <a:off x="537882" y="1269401"/>
            <a:ext cx="11144922" cy="471498"/>
          </a:xfrm>
        </p:spPr>
        <p:txBody>
          <a:bodyPr/>
          <a:lstStyle/>
          <a:p>
            <a:r>
              <a:rPr lang="en-US" dirty="0"/>
              <a:t>B</a:t>
            </a:r>
            <a:r>
              <a:rPr lang="en-NL" dirty="0" err="1"/>
              <a:t>ut</a:t>
            </a:r>
            <a:r>
              <a:rPr lang="en-NL" dirty="0"/>
              <a:t> gives great insights!</a:t>
            </a:r>
            <a:endParaRPr lang="en-GB" dirty="0"/>
          </a:p>
        </p:txBody>
      </p:sp>
      <p:sp>
        <p:nvSpPr>
          <p:cNvPr id="4" name="Content Placeholder 3">
            <a:extLst>
              <a:ext uri="{FF2B5EF4-FFF2-40B4-BE49-F238E27FC236}">
                <a16:creationId xmlns:a16="http://schemas.microsoft.com/office/drawing/2014/main" id="{19FC21C9-A459-0976-0B2E-533BB1F49C14}"/>
              </a:ext>
            </a:extLst>
          </p:cNvPr>
          <p:cNvSpPr>
            <a:spLocks noGrp="1"/>
          </p:cNvSpPr>
          <p:nvPr>
            <p:ph sz="quarter" idx="15"/>
          </p:nvPr>
        </p:nvSpPr>
        <p:spPr>
          <a:xfrm>
            <a:off x="537882" y="1881859"/>
            <a:ext cx="11144920" cy="3363910"/>
          </a:xfrm>
        </p:spPr>
        <p:txBody>
          <a:bodyPr/>
          <a:lstStyle/>
          <a:p>
            <a:r>
              <a:rPr lang="en-GB" dirty="0"/>
              <a:t>Computational models require detailed specification of the</a:t>
            </a:r>
            <a:r>
              <a:rPr lang="en-NL" dirty="0"/>
              <a:t> </a:t>
            </a:r>
            <a:r>
              <a:rPr lang="en-GB" dirty="0"/>
              <a:t>input properties and the processing mechanism</a:t>
            </a:r>
          </a:p>
          <a:p>
            <a:pPr lvl="1"/>
            <a:r>
              <a:rPr lang="en-GB" dirty="0"/>
              <a:t>Methodological advantage:</a:t>
            </a:r>
          </a:p>
          <a:p>
            <a:pPr lvl="2"/>
            <a:r>
              <a:rPr lang="en-GB" dirty="0"/>
              <a:t>Explicit assumptions: all bias or constraint on the characteristics</a:t>
            </a:r>
            <a:r>
              <a:rPr lang="en-NL" dirty="0"/>
              <a:t> </a:t>
            </a:r>
            <a:r>
              <a:rPr lang="en-GB" dirty="0"/>
              <a:t>of the input data and learning mechanism are specified</a:t>
            </a:r>
            <a:endParaRPr lang="en-NL" dirty="0"/>
          </a:p>
          <a:p>
            <a:pPr lvl="2"/>
            <a:r>
              <a:rPr lang="en-GB" dirty="0"/>
              <a:t>Controlled input: researcher has full control over the input that</a:t>
            </a:r>
            <a:r>
              <a:rPr lang="en-NL" dirty="0"/>
              <a:t> </a:t>
            </a:r>
            <a:r>
              <a:rPr lang="en-GB" dirty="0"/>
              <a:t>the model receives in its life time</a:t>
            </a:r>
            <a:endParaRPr lang="en-NL" dirty="0"/>
          </a:p>
          <a:p>
            <a:pPr lvl="2"/>
            <a:r>
              <a:rPr lang="en-GB" dirty="0"/>
              <a:t>Observable behaviour: impact of every factor in the input or the</a:t>
            </a:r>
            <a:r>
              <a:rPr lang="en-NL" dirty="0"/>
              <a:t> </a:t>
            </a:r>
            <a:r>
              <a:rPr lang="en-GB" dirty="0"/>
              <a:t>learning process can be directly studied in the output</a:t>
            </a:r>
            <a:r>
              <a:rPr lang="en-NL" dirty="0"/>
              <a:t> </a:t>
            </a:r>
          </a:p>
          <a:p>
            <a:pPr lvl="2"/>
            <a:r>
              <a:rPr lang="en-GB" dirty="0"/>
              <a:t>Testable predictions: novel situations or combinations of data</a:t>
            </a:r>
            <a:r>
              <a:rPr lang="en-NL" dirty="0"/>
              <a:t> </a:t>
            </a:r>
            <a:r>
              <a:rPr lang="en-GB" dirty="0"/>
              <a:t>can be simulated</a:t>
            </a:r>
          </a:p>
        </p:txBody>
      </p:sp>
      <p:sp>
        <p:nvSpPr>
          <p:cNvPr id="5" name="Title 4">
            <a:extLst>
              <a:ext uri="{FF2B5EF4-FFF2-40B4-BE49-F238E27FC236}">
                <a16:creationId xmlns:a16="http://schemas.microsoft.com/office/drawing/2014/main" id="{423BA811-AA72-401E-DBE6-0AE90959A3DB}"/>
              </a:ext>
            </a:extLst>
          </p:cNvPr>
          <p:cNvSpPr>
            <a:spLocks noGrp="1"/>
          </p:cNvSpPr>
          <p:nvPr>
            <p:ph type="title"/>
          </p:nvPr>
        </p:nvSpPr>
        <p:spPr/>
        <p:txBody>
          <a:bodyPr/>
          <a:lstStyle/>
          <a:p>
            <a:r>
              <a:rPr lang="en-NL" dirty="0"/>
              <a:t>Computation simulation is complex</a:t>
            </a:r>
            <a:endParaRPr lang="en-GB" dirty="0"/>
          </a:p>
        </p:txBody>
      </p:sp>
      <p:sp>
        <p:nvSpPr>
          <p:cNvPr id="6" name="Text Placeholder 2">
            <a:extLst>
              <a:ext uri="{FF2B5EF4-FFF2-40B4-BE49-F238E27FC236}">
                <a16:creationId xmlns:a16="http://schemas.microsoft.com/office/drawing/2014/main" id="{27AE56C5-FB9F-645E-B64D-0EE867D0BF74}"/>
              </a:ext>
            </a:extLst>
          </p:cNvPr>
          <p:cNvSpPr txBox="1">
            <a:spLocks/>
          </p:cNvSpPr>
          <p:nvPr/>
        </p:nvSpPr>
        <p:spPr>
          <a:xfrm>
            <a:off x="378994" y="5232653"/>
            <a:ext cx="11813005" cy="1011735"/>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t>
            </a:r>
            <a:r>
              <a:rPr lang="en-NL" dirty="0" err="1"/>
              <a:t>ut</a:t>
            </a:r>
            <a:r>
              <a:rPr lang="en-NL" dirty="0"/>
              <a:t> also takes a lot of time, and predicting and explaining something is very different; inference is much more complex...</a:t>
            </a:r>
            <a:endParaRPr lang="en-GB" dirty="0"/>
          </a:p>
        </p:txBody>
      </p:sp>
    </p:spTree>
    <p:extLst>
      <p:ext uri="{BB962C8B-B14F-4D97-AF65-F5344CB8AC3E}">
        <p14:creationId xmlns:p14="http://schemas.microsoft.com/office/powerpoint/2010/main" val="58990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B330E0-7928-E80F-BD0F-2414FC1CB2B5}"/>
              </a:ext>
            </a:extLst>
          </p:cNvPr>
          <p:cNvSpPr>
            <a:spLocks noGrp="1"/>
          </p:cNvSpPr>
          <p:nvPr>
            <p:ph type="body" sz="quarter" idx="14"/>
          </p:nvPr>
        </p:nvSpPr>
        <p:spPr/>
        <p:txBody>
          <a:bodyPr/>
          <a:lstStyle/>
          <a:p>
            <a:r>
              <a:rPr lang="en-NL" dirty="0"/>
              <a:t>It’s much less exciting and cool, but you’re not training to be cognitive scientists, it should just help you explain your model! </a:t>
            </a:r>
            <a:endParaRPr lang="en-GB" dirty="0"/>
          </a:p>
        </p:txBody>
      </p:sp>
      <p:sp>
        <p:nvSpPr>
          <p:cNvPr id="3" name="Title 2">
            <a:extLst>
              <a:ext uri="{FF2B5EF4-FFF2-40B4-BE49-F238E27FC236}">
                <a16:creationId xmlns:a16="http://schemas.microsoft.com/office/drawing/2014/main" id="{493E4C9E-6253-9612-EE68-F883EE656C14}"/>
              </a:ext>
            </a:extLst>
          </p:cNvPr>
          <p:cNvSpPr>
            <a:spLocks noGrp="1"/>
          </p:cNvSpPr>
          <p:nvPr>
            <p:ph type="title"/>
          </p:nvPr>
        </p:nvSpPr>
        <p:spPr/>
        <p:txBody>
          <a:bodyPr/>
          <a:lstStyle/>
          <a:p>
            <a:r>
              <a:rPr lang="en-NL" dirty="0"/>
              <a:t>That’s why we’re doing dry-runs of our flowcharts!</a:t>
            </a:r>
            <a:endParaRPr lang="en-GB" dirty="0"/>
          </a:p>
        </p:txBody>
      </p:sp>
      <p:sp>
        <p:nvSpPr>
          <p:cNvPr id="4" name="Slide Number Placeholder 3">
            <a:extLst>
              <a:ext uri="{FF2B5EF4-FFF2-40B4-BE49-F238E27FC236}">
                <a16:creationId xmlns:a16="http://schemas.microsoft.com/office/drawing/2014/main" id="{9C3545CF-1B19-EC60-7083-0B951CC1F15F}"/>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5" name="Text Placeholder 1">
            <a:extLst>
              <a:ext uri="{FF2B5EF4-FFF2-40B4-BE49-F238E27FC236}">
                <a16:creationId xmlns:a16="http://schemas.microsoft.com/office/drawing/2014/main" id="{8ED18FF1-25D3-7E4F-91FF-D509811FA4B2}"/>
              </a:ext>
            </a:extLst>
          </p:cNvPr>
          <p:cNvSpPr txBox="1">
            <a:spLocks/>
          </p:cNvSpPr>
          <p:nvPr/>
        </p:nvSpPr>
        <p:spPr>
          <a:xfrm>
            <a:off x="4309980" y="6058540"/>
            <a:ext cx="4587373" cy="480372"/>
          </a:xfrm>
          <a:prstGeom prst="rect">
            <a:avLst/>
          </a:prstGeom>
          <a:solidFill>
            <a:schemeClr val="bg1"/>
          </a:solidFill>
        </p:spPr>
        <p:txBody>
          <a:bodyPr vert="horz" lIns="468000" tIns="108000" rIns="468000" bIns="360000" rtlCol="0">
            <a:no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hlinkClick r:id="rId2"/>
              </a:rPr>
              <a:t>CLICKLY-CLICKLY-CLICKY</a:t>
            </a:r>
            <a:endParaRPr lang="en-GB" dirty="0"/>
          </a:p>
        </p:txBody>
      </p:sp>
    </p:spTree>
    <p:extLst>
      <p:ext uri="{BB962C8B-B14F-4D97-AF65-F5344CB8AC3E}">
        <p14:creationId xmlns:p14="http://schemas.microsoft.com/office/powerpoint/2010/main" val="398114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2!</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29</a:t>
            </a:fld>
            <a:endParaRPr lang="nl-NL"/>
          </a:p>
        </p:txBody>
      </p:sp>
    </p:spTree>
    <p:extLst>
      <p:ext uri="{BB962C8B-B14F-4D97-AF65-F5344CB8AC3E}">
        <p14:creationId xmlns:p14="http://schemas.microsoft.com/office/powerpoint/2010/main" val="428051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Book chapter 1 - 5</a:t>
            </a:r>
          </a:p>
          <a:p>
            <a:pPr marL="914400" lvl="2" indent="0">
              <a:buNone/>
            </a:pPr>
            <a:r>
              <a:rPr lang="en-NL" dirty="0"/>
              <a:t>---- SHORT BREAK ----</a:t>
            </a:r>
          </a:p>
          <a:p>
            <a:pPr lvl="1"/>
            <a:r>
              <a:rPr lang="en-NL" dirty="0"/>
              <a:t>Large Language Models &amp; Cognition</a:t>
            </a:r>
          </a:p>
          <a:p>
            <a:pPr lvl="2"/>
            <a:r>
              <a:rPr lang="en-NL" dirty="0"/>
              <a:t>Recurrent Neural Networks</a:t>
            </a:r>
          </a:p>
          <a:p>
            <a:pPr lvl="2"/>
            <a:r>
              <a:rPr lang="en-NL" dirty="0"/>
              <a:t>Transformers</a:t>
            </a:r>
          </a:p>
          <a:p>
            <a:pPr lvl="2"/>
            <a:r>
              <a:rPr lang="en-NL" dirty="0"/>
              <a:t>How they connect</a:t>
            </a:r>
          </a:p>
          <a:p>
            <a:endParaRPr lang="en-NL" dirty="0"/>
          </a:p>
          <a:p>
            <a:r>
              <a:rPr lang="en-NL" dirty="0"/>
              <a:t>Afternoon:</a:t>
            </a:r>
          </a:p>
          <a:p>
            <a:pPr lvl="1"/>
            <a:r>
              <a:rPr lang="en-NL" dirty="0"/>
              <a:t>Use-case 2 walkthrough</a:t>
            </a:r>
          </a:p>
          <a:p>
            <a:pPr lvl="1"/>
            <a:r>
              <a:rPr lang="en-NL" dirty="0"/>
              <a:t>Feedback &amp; Q&amp;A</a:t>
            </a:r>
          </a:p>
          <a:p>
            <a:pPr marL="457200" lvl="1" indent="0">
              <a:buNone/>
            </a:pPr>
            <a:endParaRPr lang="en-NL"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Table of Contents</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C5819D-8A0B-1B36-2F35-B6F9EF3C753A}"/>
              </a:ext>
            </a:extLst>
          </p:cNvPr>
          <p:cNvSpPr>
            <a:spLocks noGrp="1"/>
          </p:cNvSpPr>
          <p:nvPr>
            <p:ph type="body" sz="quarter" idx="14"/>
          </p:nvPr>
        </p:nvSpPr>
        <p:spPr/>
        <p:txBody>
          <a:bodyPr/>
          <a:lstStyle/>
          <a:p>
            <a:r>
              <a:rPr lang="en-NL" dirty="0"/>
              <a:t>How does research into cognitive science drive developments in </a:t>
            </a:r>
            <a:r>
              <a:rPr lang="en-NL" dirty="0" err="1"/>
              <a:t>Artific</a:t>
            </a:r>
            <a:r>
              <a:rPr lang="en-US" dirty="0" err="1"/>
              <a:t>i</a:t>
            </a:r>
            <a:r>
              <a:rPr lang="en-NL" dirty="0"/>
              <a:t>al Intelligence?</a:t>
            </a:r>
            <a:endParaRPr lang="en-GB" dirty="0"/>
          </a:p>
        </p:txBody>
      </p:sp>
      <p:sp>
        <p:nvSpPr>
          <p:cNvPr id="3" name="Title 2">
            <a:extLst>
              <a:ext uri="{FF2B5EF4-FFF2-40B4-BE49-F238E27FC236}">
                <a16:creationId xmlns:a16="http://schemas.microsoft.com/office/drawing/2014/main" id="{F7BE43EF-6BD0-C867-5B89-68154E2E37C4}"/>
              </a:ext>
            </a:extLst>
          </p:cNvPr>
          <p:cNvSpPr>
            <a:spLocks noGrp="1"/>
          </p:cNvSpPr>
          <p:nvPr>
            <p:ph type="title"/>
          </p:nvPr>
        </p:nvSpPr>
        <p:spPr/>
        <p:txBody>
          <a:bodyPr/>
          <a:lstStyle/>
          <a:p>
            <a:r>
              <a:rPr lang="en-NL" dirty="0"/>
              <a:t>How </a:t>
            </a:r>
            <a:r>
              <a:rPr lang="en-NL"/>
              <a:t>do artificial neural </a:t>
            </a:r>
            <a:r>
              <a:rPr lang="en-NL" dirty="0"/>
              <a:t>networks and cognition relate?</a:t>
            </a:r>
            <a:endParaRPr lang="en-GB" dirty="0"/>
          </a:p>
        </p:txBody>
      </p:sp>
      <p:sp>
        <p:nvSpPr>
          <p:cNvPr id="4" name="Slide Number Placeholder 3">
            <a:extLst>
              <a:ext uri="{FF2B5EF4-FFF2-40B4-BE49-F238E27FC236}">
                <a16:creationId xmlns:a16="http://schemas.microsoft.com/office/drawing/2014/main" id="{07FACB16-3D6E-AB84-DE8B-195CCC532BB1}"/>
              </a:ext>
            </a:extLst>
          </p:cNvPr>
          <p:cNvSpPr>
            <a:spLocks noGrp="1"/>
          </p:cNvSpPr>
          <p:nvPr>
            <p:ph type="sldNum" sz="quarter" idx="12"/>
          </p:nvPr>
        </p:nvSpPr>
        <p:spPr/>
        <p:txBody>
          <a:bodyPr/>
          <a:lstStyle/>
          <a:p>
            <a:fld id="{AA6C878E-6624-8940-965B-E61AF946BCDB}" type="slidenum">
              <a:rPr lang="nl-NL" smtClean="0"/>
              <a:t>30</a:t>
            </a:fld>
            <a:endParaRPr lang="nl-NL"/>
          </a:p>
        </p:txBody>
      </p:sp>
    </p:spTree>
    <p:extLst>
      <p:ext uri="{BB962C8B-B14F-4D97-AF65-F5344CB8AC3E}">
        <p14:creationId xmlns:p14="http://schemas.microsoft.com/office/powerpoint/2010/main" val="3226017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E6A666-6028-E3EF-7602-A7D81CFEE46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8539B190-A15A-5E4A-8799-ACC9537F8E06}"/>
              </a:ext>
            </a:extLst>
          </p:cNvPr>
          <p:cNvSpPr>
            <a:spLocks noGrp="1"/>
          </p:cNvSpPr>
          <p:nvPr>
            <p:ph type="body" sz="quarter" idx="16"/>
          </p:nvPr>
        </p:nvSpPr>
        <p:spPr/>
        <p:txBody>
          <a:bodyPr/>
          <a:lstStyle/>
          <a:p>
            <a:r>
              <a:rPr lang="en-NL" dirty="0"/>
              <a:t>Datalab Preparation!</a:t>
            </a:r>
            <a:endParaRPr lang="en-GB" dirty="0"/>
          </a:p>
        </p:txBody>
      </p:sp>
      <p:sp>
        <p:nvSpPr>
          <p:cNvPr id="4" name="Content Placeholder 3">
            <a:extLst>
              <a:ext uri="{FF2B5EF4-FFF2-40B4-BE49-F238E27FC236}">
                <a16:creationId xmlns:a16="http://schemas.microsoft.com/office/drawing/2014/main" id="{191EFEC9-3A5A-5DBA-209D-A76C63487AAA}"/>
              </a:ext>
            </a:extLst>
          </p:cNvPr>
          <p:cNvSpPr>
            <a:spLocks noGrp="1"/>
          </p:cNvSpPr>
          <p:nvPr>
            <p:ph sz="quarter" idx="15"/>
          </p:nvPr>
        </p:nvSpPr>
        <p:spPr/>
        <p:txBody>
          <a:bodyPr/>
          <a:lstStyle/>
          <a:p>
            <a:r>
              <a:rPr lang="en-GB" dirty="0"/>
              <a:t>A) Given the current developments surrounding large language models such as </a:t>
            </a:r>
            <a:r>
              <a:rPr lang="en-GB" dirty="0" err="1"/>
              <a:t>chatGPT</a:t>
            </a:r>
            <a:r>
              <a:rPr lang="en-GB" dirty="0"/>
              <a:t>, does the Innateness Hypothesis stand firm in your view?</a:t>
            </a:r>
          </a:p>
          <a:p>
            <a:r>
              <a:rPr lang="en-GB" dirty="0"/>
              <a:t>B) And what about the Usage-based theories of language acquisition?</a:t>
            </a:r>
          </a:p>
          <a:p>
            <a:endParaRPr lang="en-GB" dirty="0"/>
          </a:p>
        </p:txBody>
      </p:sp>
      <p:sp>
        <p:nvSpPr>
          <p:cNvPr id="5" name="Title 4">
            <a:extLst>
              <a:ext uri="{FF2B5EF4-FFF2-40B4-BE49-F238E27FC236}">
                <a16:creationId xmlns:a16="http://schemas.microsoft.com/office/drawing/2014/main" id="{ACD2D933-38D5-9841-4F63-2441EBF52E72}"/>
              </a:ext>
            </a:extLst>
          </p:cNvPr>
          <p:cNvSpPr>
            <a:spLocks noGrp="1"/>
          </p:cNvSpPr>
          <p:nvPr>
            <p:ph type="title"/>
          </p:nvPr>
        </p:nvSpPr>
        <p:spPr/>
        <p:txBody>
          <a:bodyPr/>
          <a:lstStyle/>
          <a:p>
            <a:r>
              <a:rPr lang="en-GB" dirty="0"/>
              <a:t>Cognitive Models of Language Learning</a:t>
            </a:r>
          </a:p>
        </p:txBody>
      </p:sp>
    </p:spTree>
    <p:extLst>
      <p:ext uri="{BB962C8B-B14F-4D97-AF65-F5344CB8AC3E}">
        <p14:creationId xmlns:p14="http://schemas.microsoft.com/office/powerpoint/2010/main" val="267407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11066576" cy="4717752"/>
          </a:xfrm>
        </p:spPr>
        <p:txBody>
          <a:bodyPr/>
          <a:lstStyle/>
          <a:p>
            <a:r>
              <a:rPr lang="en-NL" dirty="0"/>
              <a:t>Which elements were present in your robotic AI?</a:t>
            </a:r>
          </a:p>
          <a:p>
            <a:pPr lvl="1"/>
            <a:r>
              <a:rPr lang="en-NL" dirty="0"/>
              <a:t>Did it had sensors?</a:t>
            </a:r>
          </a:p>
          <a:p>
            <a:pPr lvl="1"/>
            <a:r>
              <a:rPr lang="en-NL" dirty="0"/>
              <a:t>Was it able to perceive?</a:t>
            </a:r>
          </a:p>
          <a:p>
            <a:pPr lvl="1"/>
            <a:r>
              <a:rPr lang="en-NL" dirty="0"/>
              <a:t>Was it able to make decisions and </a:t>
            </a:r>
          </a:p>
          <a:p>
            <a:pPr marL="457200" lvl="1" indent="0">
              <a:buNone/>
            </a:pPr>
            <a:r>
              <a:rPr lang="en-NL" dirty="0"/>
              <a:t>execute these?</a:t>
            </a:r>
          </a:p>
          <a:p>
            <a:pPr lvl="1"/>
            <a:r>
              <a:rPr lang="en-NL" dirty="0"/>
              <a:t>Was it able to store and retrieve </a:t>
            </a:r>
          </a:p>
          <a:p>
            <a:pPr marL="457200" lvl="1" indent="0">
              <a:buNone/>
            </a:pPr>
            <a:r>
              <a:rPr lang="en-NL" dirty="0"/>
              <a:t>information?</a:t>
            </a:r>
          </a:p>
          <a:p>
            <a:r>
              <a:rPr lang="en-NL" dirty="0"/>
              <a:t>So, what element here is not present in any of the AI system you have seen so far?</a:t>
            </a:r>
          </a:p>
          <a:p>
            <a:r>
              <a:rPr lang="en-NL" dirty="0"/>
              <a:t>Why did we need attention?</a:t>
            </a:r>
          </a:p>
          <a:p>
            <a:pPr marL="914400" lvl="1" indent="-457200">
              <a:buFont typeface="+mj-lt"/>
              <a:buAutoNum type="arabicPeriod"/>
            </a:pPr>
            <a:r>
              <a:rPr lang="en-NL" dirty="0"/>
              <a:t>Limited processing capacity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marL="914400" lvl="1" indent="-457200">
              <a:buFont typeface="+mj-lt"/>
              <a:buAutoNum type="arabicPeriod"/>
            </a:pPr>
            <a:r>
              <a:rPr lang="en-NL" dirty="0">
                <a:sym typeface="Wingdings" panose="05000000000000000000" pitchFamily="2" charset="2"/>
              </a:rPr>
              <a:t>To select the most relevant piece of information for the given context</a:t>
            </a:r>
          </a:p>
          <a:p>
            <a:pPr lvl="1"/>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978317" y="1304164"/>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7CA6D-8A7A-D2B7-2510-6DB9A09350F4}"/>
              </a:ext>
            </a:extLst>
          </p:cNvPr>
          <p:cNvSpPr>
            <a:spLocks noGrp="1"/>
          </p:cNvSpPr>
          <p:nvPr>
            <p:ph type="body" sz="quarter" idx="14"/>
          </p:nvPr>
        </p:nvSpPr>
        <p:spPr/>
        <p:txBody>
          <a:bodyPr/>
          <a:lstStyle/>
          <a:p>
            <a:r>
              <a:rPr lang="en-NL" dirty="0"/>
              <a:t>The cat eats the mouse.</a:t>
            </a:r>
          </a:p>
          <a:p>
            <a:endParaRPr lang="en-GB" dirty="0"/>
          </a:p>
        </p:txBody>
      </p:sp>
      <p:sp>
        <p:nvSpPr>
          <p:cNvPr id="3" name="Title 2">
            <a:extLst>
              <a:ext uri="{FF2B5EF4-FFF2-40B4-BE49-F238E27FC236}">
                <a16:creationId xmlns:a16="http://schemas.microsoft.com/office/drawing/2014/main" id="{0B126DD8-4B53-BA2C-E6E8-1F5E685C0803}"/>
              </a:ext>
            </a:extLst>
          </p:cNvPr>
          <p:cNvSpPr>
            <a:spLocks noGrp="1"/>
          </p:cNvSpPr>
          <p:nvPr>
            <p:ph type="title"/>
          </p:nvPr>
        </p:nvSpPr>
        <p:spPr>
          <a:xfrm>
            <a:off x="1727200" y="3564467"/>
            <a:ext cx="9594516" cy="1524000"/>
          </a:xfrm>
        </p:spPr>
        <p:txBody>
          <a:bodyPr/>
          <a:lstStyle/>
          <a:p>
            <a:r>
              <a:rPr lang="en-NL" dirty="0"/>
              <a:t>Let’s translate a simple sentence to [Target Language]...</a:t>
            </a:r>
            <a:endParaRPr lang="en-GB" dirty="0"/>
          </a:p>
        </p:txBody>
      </p:sp>
      <p:sp>
        <p:nvSpPr>
          <p:cNvPr id="4" name="Slide Number Placeholder 3">
            <a:extLst>
              <a:ext uri="{FF2B5EF4-FFF2-40B4-BE49-F238E27FC236}">
                <a16:creationId xmlns:a16="http://schemas.microsoft.com/office/drawing/2014/main" id="{7B460EAE-EF04-EB70-FCBE-0D86ED774C01}"/>
              </a:ext>
            </a:extLst>
          </p:cNvPr>
          <p:cNvSpPr>
            <a:spLocks noGrp="1"/>
          </p:cNvSpPr>
          <p:nvPr>
            <p:ph type="sldNum" sz="quarter" idx="12"/>
          </p:nvPr>
        </p:nvSpPr>
        <p:spPr/>
        <p:txBody>
          <a:bodyPr/>
          <a:lstStyle/>
          <a:p>
            <a:fld id="{AA6C878E-6624-8940-965B-E61AF946BCDB}" type="slidenum">
              <a:rPr lang="nl-NL" smtClean="0"/>
              <a:t>33</a:t>
            </a:fld>
            <a:endParaRPr lang="nl-NL"/>
          </a:p>
        </p:txBody>
      </p:sp>
    </p:spTree>
    <p:extLst>
      <p:ext uri="{BB962C8B-B14F-4D97-AF65-F5344CB8AC3E}">
        <p14:creationId xmlns:p14="http://schemas.microsoft.com/office/powerpoint/2010/main" val="390700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a:t>
            </a:r>
            <a:r>
              <a:rPr lang="en-NL" b="1" dirty="0"/>
              <a:t>sentence</a:t>
            </a:r>
            <a:r>
              <a:rPr lang="en-NL" dirty="0"/>
              <a:t> to </a:t>
            </a:r>
            <a:r>
              <a:rPr lang="en-NL" b="1" dirty="0"/>
              <a:t>vector</a:t>
            </a:r>
            <a:r>
              <a:rPr lang="en-NL" dirty="0"/>
              <a:t> and decode </a:t>
            </a:r>
            <a:r>
              <a:rPr lang="en-NL" b="1" dirty="0"/>
              <a:t>sente</a:t>
            </a:r>
            <a:r>
              <a:rPr lang="en-US" b="1" dirty="0"/>
              <a:t>n</a:t>
            </a:r>
            <a:r>
              <a:rPr lang="en-NL" b="1" dirty="0" err="1"/>
              <a:t>ce</a:t>
            </a:r>
            <a:r>
              <a:rPr lang="en-NL" b="1" dirty="0"/>
              <a:t> vector</a:t>
            </a:r>
            <a:r>
              <a:rPr lang="en-NL" dirty="0"/>
              <a:t> to target</a:t>
            </a:r>
          </a:p>
          <a:p>
            <a:r>
              <a:rPr lang="en-NL" dirty="0"/>
              <a:t>Traditionally called sack-to-sack tasks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36958" y="2259974"/>
            <a:ext cx="4714826" cy="369332"/>
          </a:xfrm>
          <a:prstGeom prst="rect">
            <a:avLst/>
          </a:prstGeom>
          <a:noFill/>
        </p:spPr>
        <p:txBody>
          <a:bodyPr wrap="square" rtlCol="0">
            <a:spAutoFit/>
          </a:bodyPr>
          <a:lstStyle/>
          <a:p>
            <a:r>
              <a:rPr lang="en-NL" dirty="0"/>
              <a:t>[0,0,0,0,0,0,0,0,0,0,0,0,0,0,0,0,0,0,0,0,0,0,0,0,0]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010653" y="3037973"/>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cxnSp>
        <p:nvCxnSpPr>
          <p:cNvPr id="15" name="Straight Connector 14">
            <a:extLst>
              <a:ext uri="{FF2B5EF4-FFF2-40B4-BE49-F238E27FC236}">
                <a16:creationId xmlns:a16="http://schemas.microsoft.com/office/drawing/2014/main" id="{2AE41DD5-6A37-4EC9-8BE8-EEE61A8FFC3F}"/>
              </a:ext>
            </a:extLst>
          </p:cNvPr>
          <p:cNvCxnSpPr>
            <a:cxnSpLocks/>
          </p:cNvCxnSpPr>
          <p:nvPr/>
        </p:nvCxnSpPr>
        <p:spPr>
          <a:xfrm>
            <a:off x="1181100"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B43D016-E2DB-D1D7-B2D3-8E3F2F97F419}"/>
              </a:ext>
            </a:extLst>
          </p:cNvPr>
          <p:cNvCxnSpPr>
            <a:cxnSpLocks/>
          </p:cNvCxnSpPr>
          <p:nvPr/>
        </p:nvCxnSpPr>
        <p:spPr>
          <a:xfrm>
            <a:off x="1892968"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79F2F79-3C8B-018C-2F69-50126F1C1A28}"/>
              </a:ext>
            </a:extLst>
          </p:cNvPr>
          <p:cNvCxnSpPr>
            <a:cxnSpLocks/>
          </p:cNvCxnSpPr>
          <p:nvPr/>
        </p:nvCxnSpPr>
        <p:spPr>
          <a:xfrm>
            <a:off x="2598821"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1F2D2B9-4586-3EDC-5837-EE555D051EDA}"/>
              </a:ext>
            </a:extLst>
          </p:cNvPr>
          <p:cNvCxnSpPr>
            <a:cxnSpLocks/>
          </p:cNvCxnSpPr>
          <p:nvPr/>
        </p:nvCxnSpPr>
        <p:spPr>
          <a:xfrm>
            <a:off x="3402503"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24636B-A82E-E019-E684-B89721CFE8E5}"/>
              </a:ext>
            </a:extLst>
          </p:cNvPr>
          <p:cNvCxnSpPr>
            <a:cxnSpLocks/>
          </p:cNvCxnSpPr>
          <p:nvPr/>
        </p:nvCxnSpPr>
        <p:spPr>
          <a:xfrm flipH="1">
            <a:off x="3994484" y="2629306"/>
            <a:ext cx="438725" cy="408667"/>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5522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685983" cy="3888000"/>
          </a:xfrm>
        </p:spPr>
        <p:txBody>
          <a:bodyPr/>
          <a:lstStyle/>
          <a:p>
            <a:r>
              <a:rPr lang="en-NL" dirty="0"/>
              <a:t>Sack-to-sack task</a:t>
            </a:r>
          </a:p>
          <a:p>
            <a:pPr lvl="1"/>
            <a:r>
              <a:rPr lang="en-NL" dirty="0"/>
              <a:t>Traditionally done with Recurrent Neural Network</a:t>
            </a:r>
          </a:p>
          <a:p>
            <a:pPr lvl="1"/>
            <a:r>
              <a:rPr lang="en-NL" dirty="0"/>
              <a:t>E.g. Alice TN Network</a:t>
            </a:r>
          </a:p>
          <a:p>
            <a:pPr lvl="1"/>
            <a:r>
              <a:rPr lang="en-NL" dirty="0"/>
              <a:t>Other early translators often gave strange results</a:t>
            </a:r>
          </a:p>
          <a:p>
            <a:r>
              <a:rPr lang="en-NL" b="1" dirty="0"/>
              <a:t>Encode</a:t>
            </a:r>
            <a:r>
              <a:rPr lang="en-NL" dirty="0"/>
              <a:t> to </a:t>
            </a:r>
            <a:r>
              <a:rPr lang="en-NL" b="1" dirty="0"/>
              <a:t>words</a:t>
            </a:r>
            <a:r>
              <a:rPr lang="en-NL" dirty="0"/>
              <a:t> to </a:t>
            </a:r>
            <a:r>
              <a:rPr lang="en-NL" b="1" dirty="0"/>
              <a:t>word vectors</a:t>
            </a:r>
            <a:r>
              <a:rPr lang="en-NL" dirty="0"/>
              <a:t> (token) </a:t>
            </a:r>
          </a:p>
          <a:p>
            <a:pPr lvl="1"/>
            <a:r>
              <a:rPr lang="en-NL" dirty="0"/>
              <a:t>Turn it into </a:t>
            </a:r>
            <a:r>
              <a:rPr lang="en-NL" b="1" dirty="0"/>
              <a:t>hidden state (H0) </a:t>
            </a:r>
            <a:r>
              <a:rPr lang="en-NL" dirty="0"/>
              <a:t>using </a:t>
            </a:r>
            <a:r>
              <a:rPr lang="en-NL" b="1" dirty="0"/>
              <a:t>Encoder (E)</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018342F-CFE0-2E65-4171-825869FD5557}"/>
              </a:ext>
            </a:extLst>
          </p:cNvPr>
          <p:cNvSpPr txBox="1"/>
          <p:nvPr/>
        </p:nvSpPr>
        <p:spPr>
          <a:xfrm>
            <a:off x="1576618" y="3085340"/>
            <a:ext cx="1492719" cy="369332"/>
          </a:xfrm>
          <a:prstGeom prst="rect">
            <a:avLst/>
          </a:prstGeom>
          <a:noFill/>
        </p:spPr>
        <p:txBody>
          <a:bodyPr wrap="square" rtlCol="0">
            <a:spAutoFit/>
          </a:bodyPr>
          <a:lstStyle/>
          <a:p>
            <a:r>
              <a:rPr lang="en-NL" dirty="0"/>
              <a:t>Encoder</a:t>
            </a:r>
            <a:endParaRPr lang="en-GB" dirty="0"/>
          </a:p>
        </p:txBody>
      </p:sp>
      <p:sp>
        <p:nvSpPr>
          <p:cNvPr id="27" name="TextBox 26">
            <a:extLst>
              <a:ext uri="{FF2B5EF4-FFF2-40B4-BE49-F238E27FC236}">
                <a16:creationId xmlns:a16="http://schemas.microsoft.com/office/drawing/2014/main" id="{DD54FA4E-1177-B43D-F4E6-C22F9F911E40}"/>
              </a:ext>
            </a:extLst>
          </p:cNvPr>
          <p:cNvSpPr txBox="1"/>
          <p:nvPr/>
        </p:nvSpPr>
        <p:spPr>
          <a:xfrm>
            <a:off x="1576618" y="3878762"/>
            <a:ext cx="1492719" cy="369332"/>
          </a:xfrm>
          <a:prstGeom prst="rect">
            <a:avLst/>
          </a:prstGeom>
          <a:noFill/>
        </p:spPr>
        <p:txBody>
          <a:bodyPr wrap="square" rtlCol="0">
            <a:spAutoFit/>
          </a:bodyPr>
          <a:lstStyle/>
          <a:p>
            <a:r>
              <a:rPr lang="en-NL" dirty="0"/>
              <a:t>Hidden State</a:t>
            </a:r>
            <a:endParaRPr lang="en-GB" dirty="0"/>
          </a:p>
        </p:txBody>
      </p:sp>
      <p:sp>
        <p:nvSpPr>
          <p:cNvPr id="17" name="Trapezoid 16">
            <a:extLst>
              <a:ext uri="{FF2B5EF4-FFF2-40B4-BE49-F238E27FC236}">
                <a16:creationId xmlns:a16="http://schemas.microsoft.com/office/drawing/2014/main" id="{5277D753-CE2D-CB74-354C-AE46D938258A}"/>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5DD671D-CAA4-B0C0-FE4E-0D3C87222D3C}"/>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19" name="TextBox 18">
            <a:extLst>
              <a:ext uri="{FF2B5EF4-FFF2-40B4-BE49-F238E27FC236}">
                <a16:creationId xmlns:a16="http://schemas.microsoft.com/office/drawing/2014/main" id="{29D79B4A-BD3F-276B-B8EF-73DDEE762FED}"/>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cxnSp>
        <p:nvCxnSpPr>
          <p:cNvPr id="22" name="Straight Arrow Connector 21">
            <a:extLst>
              <a:ext uri="{FF2B5EF4-FFF2-40B4-BE49-F238E27FC236}">
                <a16:creationId xmlns:a16="http://schemas.microsoft.com/office/drawing/2014/main" id="{F35D3B43-55FE-0443-2C08-DBF09369A757}"/>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1CDE3E3-D93D-3692-AC69-B723EEEE0EDD}"/>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915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words into word vectors </a:t>
            </a:r>
          </a:p>
          <a:p>
            <a:pPr lvl="1"/>
            <a:r>
              <a:rPr lang="en-NL" dirty="0"/>
              <a:t>Turn word vectors into hidden state (H0) using Encoder (E)</a:t>
            </a:r>
          </a:p>
          <a:p>
            <a:r>
              <a:rPr lang="en-NL" dirty="0"/>
              <a:t>Hidden State get plugged into the encoder of the next word vector</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8" name="Trapezoid 7">
            <a:extLst>
              <a:ext uri="{FF2B5EF4-FFF2-40B4-BE49-F238E27FC236}">
                <a16:creationId xmlns:a16="http://schemas.microsoft.com/office/drawing/2014/main" id="{DAD0BF81-57D3-772C-D109-A66919FC189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7163418-6A6B-DA53-C2FC-AD06CF2576A3}"/>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8" name="TextBox 27">
            <a:extLst>
              <a:ext uri="{FF2B5EF4-FFF2-40B4-BE49-F238E27FC236}">
                <a16:creationId xmlns:a16="http://schemas.microsoft.com/office/drawing/2014/main" id="{E67EF7CD-E313-FCCB-DF19-6F554FC4AFE6}"/>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15" name="Trapezoid 14">
            <a:extLst>
              <a:ext uri="{FF2B5EF4-FFF2-40B4-BE49-F238E27FC236}">
                <a16:creationId xmlns:a16="http://schemas.microsoft.com/office/drawing/2014/main" id="{F53BD8CB-CE60-8697-56F5-8FE14126C93D}"/>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D2CD33BC-909E-5152-72C8-7E2CD1D8BA47}"/>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34" name="Straight Arrow Connector 33">
            <a:extLst>
              <a:ext uri="{FF2B5EF4-FFF2-40B4-BE49-F238E27FC236}">
                <a16:creationId xmlns:a16="http://schemas.microsoft.com/office/drawing/2014/main" id="{C1C6207B-C86E-05C1-1E10-306ABE728401}"/>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14A0698-1E20-48B2-DCA5-67C615FA115A}"/>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A82B4D4-81DD-7491-F4A6-847A8F8A276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D65453-CA8E-0CFA-F5C0-7BCA951338CF}"/>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8741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words into word vectors </a:t>
            </a:r>
          </a:p>
          <a:p>
            <a:pPr lvl="1"/>
            <a:r>
              <a:rPr lang="en-NL" dirty="0"/>
              <a:t>Turn word vectors into hidden state (H0) using Encoder (E)</a:t>
            </a:r>
          </a:p>
          <a:p>
            <a:r>
              <a:rPr lang="en-NL" dirty="0"/>
              <a:t>Hidden State get plugged into the encoder of the next word vector</a:t>
            </a:r>
          </a:p>
          <a:p>
            <a:r>
              <a:rPr lang="en-NL" dirty="0"/>
              <a:t>However, usually there is also a ‘hidden-start-state’</a:t>
            </a:r>
          </a:p>
          <a:p>
            <a:pPr lvl="1"/>
            <a:r>
              <a:rPr lang="en-NL" dirty="0"/>
              <a:t>Either learned from previous datasets or in</a:t>
            </a:r>
            <a:r>
              <a:rPr lang="en-US" dirty="0" err="1"/>
              <a:t>i</a:t>
            </a:r>
            <a:r>
              <a:rPr lang="en-NL" dirty="0" err="1"/>
              <a:t>tialized</a:t>
            </a:r>
            <a:r>
              <a:rPr lang="en-NL" dirty="0"/>
              <a:t> with zeros</a:t>
            </a:r>
          </a:p>
          <a:p>
            <a:pPr lvl="2"/>
            <a:r>
              <a:rPr lang="en-NL" dirty="0"/>
              <a:t>To which human cognition element could this correspond?</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E41B6019-6006-C624-28C1-98C3A0344174}"/>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40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From the previous hidden state and the current word vector, the encoder again predicts another hidden state</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956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From the previous hidden state and the current word vector, the encoder again predicts another hidden state</a:t>
            </a:r>
          </a:p>
          <a:p>
            <a:r>
              <a:rPr lang="en-NL" dirty="0"/>
              <a:t>And so on...</a:t>
            </a:r>
          </a:p>
          <a:p>
            <a:r>
              <a:rPr lang="en-NL" dirty="0"/>
              <a:t>So this is a</a:t>
            </a:r>
            <a:r>
              <a:rPr lang="en-NL" b="1" dirty="0"/>
              <a:t> Recurrent Neural Network</a:t>
            </a:r>
          </a:p>
          <a:p>
            <a:pPr lvl="1"/>
            <a:r>
              <a:rPr lang="en-NL" dirty="0"/>
              <a:t>Because it’s obviously recurrent...</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416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848D9-D5D4-4E9A-D6FA-82E29E1B17E0}"/>
              </a:ext>
            </a:extLst>
          </p:cNvPr>
          <p:cNvSpPr>
            <a:spLocks noGrp="1"/>
          </p:cNvSpPr>
          <p:nvPr>
            <p:ph type="body" sz="quarter" idx="14"/>
          </p:nvPr>
        </p:nvSpPr>
        <p:spPr/>
        <p:txBody>
          <a:bodyPr/>
          <a:lstStyle/>
          <a:p>
            <a:r>
              <a:rPr lang="en-NL" dirty="0"/>
              <a:t>How do we acquire meaning?</a:t>
            </a:r>
            <a:endParaRPr lang="en-GB" dirty="0"/>
          </a:p>
        </p:txBody>
      </p:sp>
      <p:sp>
        <p:nvSpPr>
          <p:cNvPr id="3" name="Title 2">
            <a:extLst>
              <a:ext uri="{FF2B5EF4-FFF2-40B4-BE49-F238E27FC236}">
                <a16:creationId xmlns:a16="http://schemas.microsoft.com/office/drawing/2014/main" id="{A6E937F0-5416-8647-2D43-042BF9118F9F}"/>
              </a:ext>
            </a:extLst>
          </p:cNvPr>
          <p:cNvSpPr>
            <a:spLocks noGrp="1"/>
          </p:cNvSpPr>
          <p:nvPr>
            <p:ph type="title"/>
          </p:nvPr>
        </p:nvSpPr>
        <p:spPr/>
        <p:txBody>
          <a:bodyPr/>
          <a:lstStyle/>
          <a:p>
            <a:r>
              <a:rPr lang="en-NL" dirty="0"/>
              <a:t>How do we learn language?</a:t>
            </a:r>
            <a:endParaRPr lang="en-GB" dirty="0"/>
          </a:p>
        </p:txBody>
      </p:sp>
      <p:sp>
        <p:nvSpPr>
          <p:cNvPr id="4" name="Slide Number Placeholder 3">
            <a:extLst>
              <a:ext uri="{FF2B5EF4-FFF2-40B4-BE49-F238E27FC236}">
                <a16:creationId xmlns:a16="http://schemas.microsoft.com/office/drawing/2014/main" id="{0C1FABF3-53A2-C30A-14BD-DE44FB7A3464}"/>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267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Let’s start translating...</a:t>
            </a:r>
          </a:p>
          <a:p>
            <a:r>
              <a:rPr lang="en-NL" dirty="0"/>
              <a:t>The last hidden state (H4) of the target sentence is then fed into the </a:t>
            </a:r>
            <a:r>
              <a:rPr lang="en-NL" b="1" dirty="0"/>
              <a:t>decoder</a:t>
            </a:r>
            <a:r>
              <a:rPr lang="en-NL" dirty="0"/>
              <a:t> which predicts the next word</a:t>
            </a:r>
          </a:p>
          <a:p>
            <a:r>
              <a:rPr lang="en-NL" dirty="0"/>
              <a:t>And the process repeats; or is recurrent</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873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So to translate the word ‘eats’, the only information the RNN really has is the previous hidden state (H6)  and the decoder</a:t>
            </a:r>
          </a:p>
          <a:p>
            <a:pPr lvl="1"/>
            <a:r>
              <a:rPr lang="en-NL" dirty="0"/>
              <a:t>And the decoder is essentially the same function for all the words...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5167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to translate the word ‘eats’, the only information the RNN really has is the previous hidden state (H6)  and the decoder</a:t>
            </a:r>
          </a:p>
          <a:p>
            <a:pPr lvl="1"/>
            <a:r>
              <a:rPr lang="en-NL" dirty="0"/>
              <a:t>And the decoder is essentially the same function for all the words...</a:t>
            </a:r>
          </a:p>
          <a:p>
            <a:pPr lvl="5"/>
            <a:r>
              <a:rPr lang="en-NL" dirty="0"/>
              <a:t>If you then look at the information flow, there are a lot of transformations then involved over all those hidden states...</a:t>
            </a:r>
          </a:p>
          <a:p>
            <a:pPr lvl="5"/>
            <a:r>
              <a:rPr lang="en-NL" dirty="0"/>
              <a:t>And the hidden states do not only need to remember that particular word, but all other words, order and meaning as well... </a:t>
            </a:r>
          </a:p>
          <a:p>
            <a:pPr lvl="6"/>
            <a:r>
              <a:rPr lang="en-NL" sz="1200" dirty="0"/>
              <a:t>(although you can learn the grammar using the encoder/decoder but that’s not the point)</a:t>
            </a:r>
            <a:endParaRPr lang="en-NL"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Freeform: Shape 3">
            <a:extLst>
              <a:ext uri="{FF2B5EF4-FFF2-40B4-BE49-F238E27FC236}">
                <a16:creationId xmlns:a16="http://schemas.microsoft.com/office/drawing/2014/main" id="{37D7D289-CD6E-A31A-B339-9587C33BBC09}"/>
              </a:ext>
            </a:extLst>
          </p:cNvPr>
          <p:cNvSpPr/>
          <p:nvPr/>
        </p:nvSpPr>
        <p:spPr>
          <a:xfrm>
            <a:off x="2225842" y="1630279"/>
            <a:ext cx="5775158" cy="4307305"/>
          </a:xfrm>
          <a:custGeom>
            <a:avLst/>
            <a:gdLst>
              <a:gd name="connsiteX0" fmla="*/ 234616 w 5775158"/>
              <a:gd name="connsiteY0" fmla="*/ 0 h 4307305"/>
              <a:gd name="connsiteX1" fmla="*/ 222584 w 5775158"/>
              <a:gd name="connsiteY1" fmla="*/ 30079 h 4307305"/>
              <a:gd name="connsiteX2" fmla="*/ 204537 w 5775158"/>
              <a:gd name="connsiteY2" fmla="*/ 258679 h 4307305"/>
              <a:gd name="connsiteX3" fmla="*/ 180474 w 5775158"/>
              <a:gd name="connsiteY3" fmla="*/ 421105 h 4307305"/>
              <a:gd name="connsiteX4" fmla="*/ 150395 w 5775158"/>
              <a:gd name="connsiteY4" fmla="*/ 595563 h 4307305"/>
              <a:gd name="connsiteX5" fmla="*/ 132347 w 5775158"/>
              <a:gd name="connsiteY5" fmla="*/ 661737 h 4307305"/>
              <a:gd name="connsiteX6" fmla="*/ 120316 w 5775158"/>
              <a:gd name="connsiteY6" fmla="*/ 739942 h 4307305"/>
              <a:gd name="connsiteX7" fmla="*/ 42111 w 5775158"/>
              <a:gd name="connsiteY7" fmla="*/ 968542 h 4307305"/>
              <a:gd name="connsiteX8" fmla="*/ 30079 w 5775158"/>
              <a:gd name="connsiteY8" fmla="*/ 1022684 h 4307305"/>
              <a:gd name="connsiteX9" fmla="*/ 12032 w 5775158"/>
              <a:gd name="connsiteY9" fmla="*/ 1076826 h 4307305"/>
              <a:gd name="connsiteX10" fmla="*/ 0 w 5775158"/>
              <a:gd name="connsiteY10" fmla="*/ 1227221 h 4307305"/>
              <a:gd name="connsiteX11" fmla="*/ 12032 w 5775158"/>
              <a:gd name="connsiteY11" fmla="*/ 1383632 h 4307305"/>
              <a:gd name="connsiteX12" fmla="*/ 24063 w 5775158"/>
              <a:gd name="connsiteY12" fmla="*/ 1528010 h 4307305"/>
              <a:gd name="connsiteX13" fmla="*/ 30079 w 5775158"/>
              <a:gd name="connsiteY13" fmla="*/ 1552074 h 4307305"/>
              <a:gd name="connsiteX14" fmla="*/ 42111 w 5775158"/>
              <a:gd name="connsiteY14" fmla="*/ 1582153 h 4307305"/>
              <a:gd name="connsiteX15" fmla="*/ 60158 w 5775158"/>
              <a:gd name="connsiteY15" fmla="*/ 1654342 h 4307305"/>
              <a:gd name="connsiteX16" fmla="*/ 132347 w 5775158"/>
              <a:gd name="connsiteY16" fmla="*/ 1810753 h 4307305"/>
              <a:gd name="connsiteX17" fmla="*/ 174458 w 5775158"/>
              <a:gd name="connsiteY17" fmla="*/ 1900989 h 4307305"/>
              <a:gd name="connsiteX18" fmla="*/ 228600 w 5775158"/>
              <a:gd name="connsiteY18" fmla="*/ 2033337 h 4307305"/>
              <a:gd name="connsiteX19" fmla="*/ 252663 w 5775158"/>
              <a:gd name="connsiteY19" fmla="*/ 2069432 h 4307305"/>
              <a:gd name="connsiteX20" fmla="*/ 300790 w 5775158"/>
              <a:gd name="connsiteY20" fmla="*/ 2231858 h 4307305"/>
              <a:gd name="connsiteX21" fmla="*/ 324853 w 5775158"/>
              <a:gd name="connsiteY21" fmla="*/ 2322095 h 4307305"/>
              <a:gd name="connsiteX22" fmla="*/ 342900 w 5775158"/>
              <a:gd name="connsiteY22" fmla="*/ 2424363 h 4307305"/>
              <a:gd name="connsiteX23" fmla="*/ 372979 w 5775158"/>
              <a:gd name="connsiteY23" fmla="*/ 2430379 h 4307305"/>
              <a:gd name="connsiteX24" fmla="*/ 409074 w 5775158"/>
              <a:gd name="connsiteY24" fmla="*/ 2436395 h 4307305"/>
              <a:gd name="connsiteX25" fmla="*/ 475247 w 5775158"/>
              <a:gd name="connsiteY25" fmla="*/ 2418347 h 4307305"/>
              <a:gd name="connsiteX26" fmla="*/ 601579 w 5775158"/>
              <a:gd name="connsiteY26" fmla="*/ 2346158 h 4307305"/>
              <a:gd name="connsiteX27" fmla="*/ 739942 w 5775158"/>
              <a:gd name="connsiteY27" fmla="*/ 2225842 h 4307305"/>
              <a:gd name="connsiteX28" fmla="*/ 920416 w 5775158"/>
              <a:gd name="connsiteY28" fmla="*/ 1991226 h 4307305"/>
              <a:gd name="connsiteX29" fmla="*/ 962526 w 5775158"/>
              <a:gd name="connsiteY29" fmla="*/ 1925053 h 4307305"/>
              <a:gd name="connsiteX30" fmla="*/ 1040732 w 5775158"/>
              <a:gd name="connsiteY30" fmla="*/ 1810753 h 4307305"/>
              <a:gd name="connsiteX31" fmla="*/ 1064795 w 5775158"/>
              <a:gd name="connsiteY31" fmla="*/ 1786689 h 4307305"/>
              <a:gd name="connsiteX32" fmla="*/ 1094874 w 5775158"/>
              <a:gd name="connsiteY32" fmla="*/ 1774658 h 4307305"/>
              <a:gd name="connsiteX33" fmla="*/ 1161047 w 5775158"/>
              <a:gd name="connsiteY33" fmla="*/ 1792705 h 4307305"/>
              <a:gd name="connsiteX34" fmla="*/ 1221205 w 5775158"/>
              <a:gd name="connsiteY34" fmla="*/ 1888958 h 4307305"/>
              <a:gd name="connsiteX35" fmla="*/ 1263316 w 5775158"/>
              <a:gd name="connsiteY35" fmla="*/ 2033337 h 4307305"/>
              <a:gd name="connsiteX36" fmla="*/ 1275347 w 5775158"/>
              <a:gd name="connsiteY36" fmla="*/ 2129589 h 4307305"/>
              <a:gd name="connsiteX37" fmla="*/ 1269332 w 5775158"/>
              <a:gd name="connsiteY37" fmla="*/ 2165684 h 4307305"/>
              <a:gd name="connsiteX38" fmla="*/ 1293395 w 5775158"/>
              <a:gd name="connsiteY38" fmla="*/ 2394284 h 4307305"/>
              <a:gd name="connsiteX39" fmla="*/ 1443790 w 5775158"/>
              <a:gd name="connsiteY39" fmla="*/ 2292016 h 4307305"/>
              <a:gd name="connsiteX40" fmla="*/ 1521995 w 5775158"/>
              <a:gd name="connsiteY40" fmla="*/ 2165684 h 4307305"/>
              <a:gd name="connsiteX41" fmla="*/ 1576137 w 5775158"/>
              <a:gd name="connsiteY41" fmla="*/ 2087479 h 4307305"/>
              <a:gd name="connsiteX42" fmla="*/ 1726532 w 5775158"/>
              <a:gd name="connsiteY42" fmla="*/ 1907005 h 4307305"/>
              <a:gd name="connsiteX43" fmla="*/ 1822784 w 5775158"/>
              <a:gd name="connsiteY43" fmla="*/ 1804737 h 4307305"/>
              <a:gd name="connsiteX44" fmla="*/ 1913021 w 5775158"/>
              <a:gd name="connsiteY44" fmla="*/ 1744579 h 4307305"/>
              <a:gd name="connsiteX45" fmla="*/ 1979195 w 5775158"/>
              <a:gd name="connsiteY45" fmla="*/ 1864895 h 4307305"/>
              <a:gd name="connsiteX46" fmla="*/ 2003258 w 5775158"/>
              <a:gd name="connsiteY46" fmla="*/ 1973179 h 4307305"/>
              <a:gd name="connsiteX47" fmla="*/ 1997242 w 5775158"/>
              <a:gd name="connsiteY47" fmla="*/ 2015289 h 4307305"/>
              <a:gd name="connsiteX48" fmla="*/ 1931069 w 5775158"/>
              <a:gd name="connsiteY48" fmla="*/ 2165684 h 4307305"/>
              <a:gd name="connsiteX49" fmla="*/ 1907005 w 5775158"/>
              <a:gd name="connsiteY49" fmla="*/ 2219826 h 4307305"/>
              <a:gd name="connsiteX50" fmla="*/ 1907005 w 5775158"/>
              <a:gd name="connsiteY50" fmla="*/ 2400300 h 4307305"/>
              <a:gd name="connsiteX51" fmla="*/ 1925053 w 5775158"/>
              <a:gd name="connsiteY51" fmla="*/ 2472489 h 4307305"/>
              <a:gd name="connsiteX52" fmla="*/ 2057400 w 5775158"/>
              <a:gd name="connsiteY52" fmla="*/ 2550695 h 4307305"/>
              <a:gd name="connsiteX53" fmla="*/ 2195763 w 5775158"/>
              <a:gd name="connsiteY53" fmla="*/ 2574758 h 4307305"/>
              <a:gd name="connsiteX54" fmla="*/ 2520616 w 5775158"/>
              <a:gd name="connsiteY54" fmla="*/ 2556710 h 4307305"/>
              <a:gd name="connsiteX55" fmla="*/ 2574758 w 5775158"/>
              <a:gd name="connsiteY55" fmla="*/ 2538663 h 4307305"/>
              <a:gd name="connsiteX56" fmla="*/ 2677026 w 5775158"/>
              <a:gd name="connsiteY56" fmla="*/ 2514600 h 4307305"/>
              <a:gd name="connsiteX57" fmla="*/ 2887579 w 5775158"/>
              <a:gd name="connsiteY57" fmla="*/ 2664995 h 4307305"/>
              <a:gd name="connsiteX58" fmla="*/ 2947737 w 5775158"/>
              <a:gd name="connsiteY58" fmla="*/ 2713121 h 4307305"/>
              <a:gd name="connsiteX59" fmla="*/ 2977816 w 5775158"/>
              <a:gd name="connsiteY59" fmla="*/ 2755232 h 4307305"/>
              <a:gd name="connsiteX60" fmla="*/ 3019926 w 5775158"/>
              <a:gd name="connsiteY60" fmla="*/ 2785310 h 4307305"/>
              <a:gd name="connsiteX61" fmla="*/ 3086100 w 5775158"/>
              <a:gd name="connsiteY61" fmla="*/ 2845468 h 4307305"/>
              <a:gd name="connsiteX62" fmla="*/ 3272590 w 5775158"/>
              <a:gd name="connsiteY62" fmla="*/ 3013910 h 4307305"/>
              <a:gd name="connsiteX63" fmla="*/ 3380874 w 5775158"/>
              <a:gd name="connsiteY63" fmla="*/ 3098132 h 4307305"/>
              <a:gd name="connsiteX64" fmla="*/ 3507205 w 5775158"/>
              <a:gd name="connsiteY64" fmla="*/ 3134226 h 4307305"/>
              <a:gd name="connsiteX65" fmla="*/ 3687679 w 5775158"/>
              <a:gd name="connsiteY65" fmla="*/ 3188368 h 4307305"/>
              <a:gd name="connsiteX66" fmla="*/ 3777916 w 5775158"/>
              <a:gd name="connsiteY66" fmla="*/ 3218447 h 4307305"/>
              <a:gd name="connsiteX67" fmla="*/ 3789947 w 5775158"/>
              <a:gd name="connsiteY67" fmla="*/ 3236495 h 4307305"/>
              <a:gd name="connsiteX68" fmla="*/ 3814011 w 5775158"/>
              <a:gd name="connsiteY68" fmla="*/ 3248526 h 4307305"/>
              <a:gd name="connsiteX69" fmla="*/ 3874169 w 5775158"/>
              <a:gd name="connsiteY69" fmla="*/ 3362826 h 4307305"/>
              <a:gd name="connsiteX70" fmla="*/ 3904247 w 5775158"/>
              <a:gd name="connsiteY70" fmla="*/ 3416968 h 4307305"/>
              <a:gd name="connsiteX71" fmla="*/ 3928311 w 5775158"/>
              <a:gd name="connsiteY71" fmla="*/ 3549316 h 4307305"/>
              <a:gd name="connsiteX72" fmla="*/ 3910263 w 5775158"/>
              <a:gd name="connsiteY72" fmla="*/ 3609474 h 4307305"/>
              <a:gd name="connsiteX73" fmla="*/ 3880184 w 5775158"/>
              <a:gd name="connsiteY73" fmla="*/ 3645568 h 4307305"/>
              <a:gd name="connsiteX74" fmla="*/ 3789947 w 5775158"/>
              <a:gd name="connsiteY74" fmla="*/ 3669632 h 4307305"/>
              <a:gd name="connsiteX75" fmla="*/ 3777916 w 5775158"/>
              <a:gd name="connsiteY75" fmla="*/ 4036595 h 4307305"/>
              <a:gd name="connsiteX76" fmla="*/ 3783932 w 5775158"/>
              <a:gd name="connsiteY76" fmla="*/ 4108784 h 4307305"/>
              <a:gd name="connsiteX77" fmla="*/ 3801979 w 5775158"/>
              <a:gd name="connsiteY77" fmla="*/ 4120816 h 4307305"/>
              <a:gd name="connsiteX78" fmla="*/ 3820026 w 5775158"/>
              <a:gd name="connsiteY78" fmla="*/ 4144879 h 4307305"/>
              <a:gd name="connsiteX79" fmla="*/ 3964405 w 5775158"/>
              <a:gd name="connsiteY79" fmla="*/ 4211053 h 4307305"/>
              <a:gd name="connsiteX80" fmla="*/ 4012532 w 5775158"/>
              <a:gd name="connsiteY80" fmla="*/ 4186989 h 4307305"/>
              <a:gd name="connsiteX81" fmla="*/ 4072690 w 5775158"/>
              <a:gd name="connsiteY81" fmla="*/ 4150895 h 4307305"/>
              <a:gd name="connsiteX82" fmla="*/ 4144879 w 5775158"/>
              <a:gd name="connsiteY82" fmla="*/ 4120816 h 4307305"/>
              <a:gd name="connsiteX83" fmla="*/ 4211053 w 5775158"/>
              <a:gd name="connsiteY83" fmla="*/ 4066674 h 4307305"/>
              <a:gd name="connsiteX84" fmla="*/ 4445669 w 5775158"/>
              <a:gd name="connsiteY84" fmla="*/ 3807995 h 4307305"/>
              <a:gd name="connsiteX85" fmla="*/ 4529890 w 5775158"/>
              <a:gd name="connsiteY85" fmla="*/ 3627521 h 4307305"/>
              <a:gd name="connsiteX86" fmla="*/ 4590047 w 5775158"/>
              <a:gd name="connsiteY86" fmla="*/ 3507205 h 4307305"/>
              <a:gd name="connsiteX87" fmla="*/ 4614111 w 5775158"/>
              <a:gd name="connsiteY87" fmla="*/ 3477126 h 4307305"/>
              <a:gd name="connsiteX88" fmla="*/ 4662237 w 5775158"/>
              <a:gd name="connsiteY88" fmla="*/ 3459079 h 4307305"/>
              <a:gd name="connsiteX89" fmla="*/ 4734426 w 5775158"/>
              <a:gd name="connsiteY89" fmla="*/ 3507205 h 4307305"/>
              <a:gd name="connsiteX90" fmla="*/ 4776537 w 5775158"/>
              <a:gd name="connsiteY90" fmla="*/ 3549316 h 4307305"/>
              <a:gd name="connsiteX91" fmla="*/ 4830679 w 5775158"/>
              <a:gd name="connsiteY91" fmla="*/ 3639553 h 4307305"/>
              <a:gd name="connsiteX92" fmla="*/ 4842711 w 5775158"/>
              <a:gd name="connsiteY92" fmla="*/ 3705726 h 4307305"/>
              <a:gd name="connsiteX93" fmla="*/ 4860758 w 5775158"/>
              <a:gd name="connsiteY93" fmla="*/ 3783932 h 4307305"/>
              <a:gd name="connsiteX94" fmla="*/ 4866774 w 5775158"/>
              <a:gd name="connsiteY94" fmla="*/ 3856121 h 4307305"/>
              <a:gd name="connsiteX95" fmla="*/ 4896853 w 5775158"/>
              <a:gd name="connsiteY95" fmla="*/ 4180974 h 4307305"/>
              <a:gd name="connsiteX96" fmla="*/ 4914900 w 5775158"/>
              <a:gd name="connsiteY96" fmla="*/ 4229100 h 4307305"/>
              <a:gd name="connsiteX97" fmla="*/ 4993105 w 5775158"/>
              <a:gd name="connsiteY97" fmla="*/ 4307305 h 4307305"/>
              <a:gd name="connsiteX98" fmla="*/ 4975058 w 5775158"/>
              <a:gd name="connsiteY98" fmla="*/ 4162926 h 4307305"/>
              <a:gd name="connsiteX99" fmla="*/ 4963026 w 5775158"/>
              <a:gd name="connsiteY99" fmla="*/ 4048626 h 4307305"/>
              <a:gd name="connsiteX100" fmla="*/ 4938963 w 5775158"/>
              <a:gd name="connsiteY100" fmla="*/ 3940342 h 4307305"/>
              <a:gd name="connsiteX101" fmla="*/ 4944979 w 5775158"/>
              <a:gd name="connsiteY101" fmla="*/ 3771900 h 4307305"/>
              <a:gd name="connsiteX102" fmla="*/ 4957011 w 5775158"/>
              <a:gd name="connsiteY102" fmla="*/ 3735805 h 4307305"/>
              <a:gd name="connsiteX103" fmla="*/ 5023184 w 5775158"/>
              <a:gd name="connsiteY103" fmla="*/ 3675647 h 4307305"/>
              <a:gd name="connsiteX104" fmla="*/ 5071311 w 5775158"/>
              <a:gd name="connsiteY104" fmla="*/ 3657600 h 4307305"/>
              <a:gd name="connsiteX105" fmla="*/ 5203658 w 5775158"/>
              <a:gd name="connsiteY105" fmla="*/ 3621505 h 4307305"/>
              <a:gd name="connsiteX106" fmla="*/ 5305926 w 5775158"/>
              <a:gd name="connsiteY106" fmla="*/ 3609474 h 4307305"/>
              <a:gd name="connsiteX107" fmla="*/ 5342021 w 5775158"/>
              <a:gd name="connsiteY107" fmla="*/ 3561347 h 4307305"/>
              <a:gd name="connsiteX108" fmla="*/ 5354053 w 5775158"/>
              <a:gd name="connsiteY108" fmla="*/ 3531268 h 4307305"/>
              <a:gd name="connsiteX109" fmla="*/ 5396163 w 5775158"/>
              <a:gd name="connsiteY109" fmla="*/ 3459079 h 4307305"/>
              <a:gd name="connsiteX110" fmla="*/ 5408195 w 5775158"/>
              <a:gd name="connsiteY110" fmla="*/ 3435016 h 4307305"/>
              <a:gd name="connsiteX111" fmla="*/ 5426242 w 5775158"/>
              <a:gd name="connsiteY111" fmla="*/ 3380874 h 4307305"/>
              <a:gd name="connsiteX112" fmla="*/ 5468353 w 5775158"/>
              <a:gd name="connsiteY112" fmla="*/ 3278605 h 4307305"/>
              <a:gd name="connsiteX113" fmla="*/ 5474369 w 5775158"/>
              <a:gd name="connsiteY113" fmla="*/ 3254542 h 4307305"/>
              <a:gd name="connsiteX114" fmla="*/ 5516479 w 5775158"/>
              <a:gd name="connsiteY114" fmla="*/ 3116179 h 4307305"/>
              <a:gd name="connsiteX115" fmla="*/ 5522495 w 5775158"/>
              <a:gd name="connsiteY115" fmla="*/ 3056021 h 4307305"/>
              <a:gd name="connsiteX116" fmla="*/ 5528511 w 5775158"/>
              <a:gd name="connsiteY116" fmla="*/ 3019926 h 4307305"/>
              <a:gd name="connsiteX117" fmla="*/ 5534526 w 5775158"/>
              <a:gd name="connsiteY117" fmla="*/ 2905626 h 4307305"/>
              <a:gd name="connsiteX118" fmla="*/ 5438274 w 5775158"/>
              <a:gd name="connsiteY118" fmla="*/ 2707105 h 4307305"/>
              <a:gd name="connsiteX119" fmla="*/ 5396163 w 5775158"/>
              <a:gd name="connsiteY119" fmla="*/ 2677026 h 4307305"/>
              <a:gd name="connsiteX120" fmla="*/ 5336005 w 5775158"/>
              <a:gd name="connsiteY120" fmla="*/ 2574758 h 4307305"/>
              <a:gd name="connsiteX121" fmla="*/ 5317958 w 5775158"/>
              <a:gd name="connsiteY121" fmla="*/ 2526632 h 4307305"/>
              <a:gd name="connsiteX122" fmla="*/ 5299911 w 5775158"/>
              <a:gd name="connsiteY122" fmla="*/ 2436395 h 4307305"/>
              <a:gd name="connsiteX123" fmla="*/ 5317958 w 5775158"/>
              <a:gd name="connsiteY123" fmla="*/ 2382253 h 4307305"/>
              <a:gd name="connsiteX124" fmla="*/ 5354053 w 5775158"/>
              <a:gd name="connsiteY124" fmla="*/ 2358189 h 4307305"/>
              <a:gd name="connsiteX125" fmla="*/ 5408195 w 5775158"/>
              <a:gd name="connsiteY125" fmla="*/ 2328110 h 4307305"/>
              <a:gd name="connsiteX126" fmla="*/ 5498432 w 5775158"/>
              <a:gd name="connsiteY126" fmla="*/ 2316079 h 4307305"/>
              <a:gd name="connsiteX127" fmla="*/ 5624763 w 5775158"/>
              <a:gd name="connsiteY127" fmla="*/ 2364205 h 4307305"/>
              <a:gd name="connsiteX128" fmla="*/ 5654842 w 5775158"/>
              <a:gd name="connsiteY128" fmla="*/ 2400300 h 4307305"/>
              <a:gd name="connsiteX129" fmla="*/ 5696953 w 5775158"/>
              <a:gd name="connsiteY129" fmla="*/ 2442410 h 4307305"/>
              <a:gd name="connsiteX130" fmla="*/ 5775158 w 5775158"/>
              <a:gd name="connsiteY130" fmla="*/ 2677026 h 4307305"/>
              <a:gd name="connsiteX131" fmla="*/ 5757111 w 5775158"/>
              <a:gd name="connsiteY131" fmla="*/ 2737184 h 4307305"/>
              <a:gd name="connsiteX132" fmla="*/ 5708984 w 5775158"/>
              <a:gd name="connsiteY132" fmla="*/ 2785310 h 4307305"/>
              <a:gd name="connsiteX133" fmla="*/ 5588669 w 5775158"/>
              <a:gd name="connsiteY133" fmla="*/ 2815389 h 4307305"/>
              <a:gd name="connsiteX134" fmla="*/ 5426242 w 5775158"/>
              <a:gd name="connsiteY134" fmla="*/ 2809374 h 4307305"/>
              <a:gd name="connsiteX135" fmla="*/ 5366084 w 5775158"/>
              <a:gd name="connsiteY135" fmla="*/ 2785310 h 4307305"/>
              <a:gd name="connsiteX136" fmla="*/ 5305926 w 5775158"/>
              <a:gd name="connsiteY136" fmla="*/ 2767263 h 4307305"/>
              <a:gd name="connsiteX137" fmla="*/ 5287879 w 5775158"/>
              <a:gd name="connsiteY137" fmla="*/ 2755232 h 4307305"/>
              <a:gd name="connsiteX138" fmla="*/ 5245769 w 5775158"/>
              <a:gd name="connsiteY138" fmla="*/ 2658979 h 4307305"/>
              <a:gd name="connsiteX139" fmla="*/ 5287879 w 5775158"/>
              <a:gd name="connsiteY139" fmla="*/ 2334126 h 4307305"/>
              <a:gd name="connsiteX140" fmla="*/ 5372100 w 5775158"/>
              <a:gd name="connsiteY140" fmla="*/ 2316079 h 4307305"/>
              <a:gd name="connsiteX141" fmla="*/ 5444290 w 5775158"/>
              <a:gd name="connsiteY141" fmla="*/ 2298032 h 4307305"/>
              <a:gd name="connsiteX142" fmla="*/ 5468353 w 5775158"/>
              <a:gd name="connsiteY142" fmla="*/ 2304047 h 4307305"/>
              <a:gd name="connsiteX143" fmla="*/ 5582653 w 5775158"/>
              <a:gd name="connsiteY143" fmla="*/ 2400300 h 4307305"/>
              <a:gd name="connsiteX144" fmla="*/ 5648826 w 5775158"/>
              <a:gd name="connsiteY144" fmla="*/ 2436395 h 4307305"/>
              <a:gd name="connsiteX145" fmla="*/ 5769142 w 5775158"/>
              <a:gd name="connsiteY145" fmla="*/ 2604837 h 4307305"/>
              <a:gd name="connsiteX146" fmla="*/ 5775158 w 5775158"/>
              <a:gd name="connsiteY146" fmla="*/ 2640932 h 4307305"/>
              <a:gd name="connsiteX147" fmla="*/ 5721016 w 5775158"/>
              <a:gd name="connsiteY147" fmla="*/ 2731168 h 4307305"/>
              <a:gd name="connsiteX148" fmla="*/ 5516479 w 5775158"/>
              <a:gd name="connsiteY148" fmla="*/ 2863516 h 4307305"/>
              <a:gd name="connsiteX149" fmla="*/ 5348037 w 5775158"/>
              <a:gd name="connsiteY149" fmla="*/ 2833437 h 4307305"/>
              <a:gd name="connsiteX150" fmla="*/ 5305926 w 5775158"/>
              <a:gd name="connsiteY150" fmla="*/ 2749216 h 4307305"/>
              <a:gd name="connsiteX151" fmla="*/ 5287879 w 5775158"/>
              <a:gd name="connsiteY151" fmla="*/ 2677026 h 430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5775158" h="4307305">
                <a:moveTo>
                  <a:pt x="234616" y="0"/>
                </a:moveTo>
                <a:cubicBezTo>
                  <a:pt x="230605" y="10026"/>
                  <a:pt x="224809" y="19512"/>
                  <a:pt x="222584" y="30079"/>
                </a:cubicBezTo>
                <a:cubicBezTo>
                  <a:pt x="203232" y="122003"/>
                  <a:pt x="212599" y="153876"/>
                  <a:pt x="204537" y="258679"/>
                </a:cubicBezTo>
                <a:cubicBezTo>
                  <a:pt x="194382" y="390684"/>
                  <a:pt x="193392" y="304845"/>
                  <a:pt x="180474" y="421105"/>
                </a:cubicBezTo>
                <a:cubicBezTo>
                  <a:pt x="173008" y="488298"/>
                  <a:pt x="171112" y="519603"/>
                  <a:pt x="150395" y="595563"/>
                </a:cubicBezTo>
                <a:cubicBezTo>
                  <a:pt x="144379" y="617621"/>
                  <a:pt x="137010" y="639354"/>
                  <a:pt x="132347" y="661737"/>
                </a:cubicBezTo>
                <a:cubicBezTo>
                  <a:pt x="126968" y="687558"/>
                  <a:pt x="126713" y="714354"/>
                  <a:pt x="120316" y="739942"/>
                </a:cubicBezTo>
                <a:cubicBezTo>
                  <a:pt x="84408" y="883577"/>
                  <a:pt x="87361" y="868992"/>
                  <a:pt x="42111" y="968542"/>
                </a:cubicBezTo>
                <a:cubicBezTo>
                  <a:pt x="38100" y="986589"/>
                  <a:pt x="35027" y="1004871"/>
                  <a:pt x="30079" y="1022684"/>
                </a:cubicBezTo>
                <a:cubicBezTo>
                  <a:pt x="24987" y="1041014"/>
                  <a:pt x="15951" y="1058211"/>
                  <a:pt x="12032" y="1076826"/>
                </a:cubicBezTo>
                <a:cubicBezTo>
                  <a:pt x="7634" y="1097717"/>
                  <a:pt x="449" y="1220485"/>
                  <a:pt x="0" y="1227221"/>
                </a:cubicBezTo>
                <a:cubicBezTo>
                  <a:pt x="4011" y="1279358"/>
                  <a:pt x="8475" y="1331462"/>
                  <a:pt x="12032" y="1383632"/>
                </a:cubicBezTo>
                <a:cubicBezTo>
                  <a:pt x="17366" y="1461869"/>
                  <a:pt x="12562" y="1470505"/>
                  <a:pt x="24063" y="1528010"/>
                </a:cubicBezTo>
                <a:cubicBezTo>
                  <a:pt x="25685" y="1536118"/>
                  <a:pt x="27464" y="1544230"/>
                  <a:pt x="30079" y="1552074"/>
                </a:cubicBezTo>
                <a:cubicBezTo>
                  <a:pt x="33494" y="1562319"/>
                  <a:pt x="38100" y="1572127"/>
                  <a:pt x="42111" y="1582153"/>
                </a:cubicBezTo>
                <a:cubicBezTo>
                  <a:pt x="46495" y="1604078"/>
                  <a:pt x="51732" y="1634481"/>
                  <a:pt x="60158" y="1654342"/>
                </a:cubicBezTo>
                <a:cubicBezTo>
                  <a:pt x="82584" y="1707204"/>
                  <a:pt x="108203" y="1758653"/>
                  <a:pt x="132347" y="1810753"/>
                </a:cubicBezTo>
                <a:cubicBezTo>
                  <a:pt x="146303" y="1840869"/>
                  <a:pt x="162543" y="1870009"/>
                  <a:pt x="174458" y="1900989"/>
                </a:cubicBezTo>
                <a:cubicBezTo>
                  <a:pt x="185727" y="1930289"/>
                  <a:pt x="211507" y="2001287"/>
                  <a:pt x="228600" y="2033337"/>
                </a:cubicBezTo>
                <a:cubicBezTo>
                  <a:pt x="235405" y="2046096"/>
                  <a:pt x="244642" y="2057400"/>
                  <a:pt x="252663" y="2069432"/>
                </a:cubicBezTo>
                <a:cubicBezTo>
                  <a:pt x="307187" y="2269343"/>
                  <a:pt x="223268" y="1964837"/>
                  <a:pt x="300790" y="2231858"/>
                </a:cubicBezTo>
                <a:cubicBezTo>
                  <a:pt x="309469" y="2261754"/>
                  <a:pt x="316832" y="2292016"/>
                  <a:pt x="324853" y="2322095"/>
                </a:cubicBezTo>
                <a:cubicBezTo>
                  <a:pt x="326811" y="2337757"/>
                  <a:pt x="334625" y="2412542"/>
                  <a:pt x="342900" y="2424363"/>
                </a:cubicBezTo>
                <a:cubicBezTo>
                  <a:pt x="348764" y="2432740"/>
                  <a:pt x="362919" y="2428550"/>
                  <a:pt x="372979" y="2430379"/>
                </a:cubicBezTo>
                <a:cubicBezTo>
                  <a:pt x="384980" y="2432561"/>
                  <a:pt x="397042" y="2434390"/>
                  <a:pt x="409074" y="2436395"/>
                </a:cubicBezTo>
                <a:cubicBezTo>
                  <a:pt x="431132" y="2430379"/>
                  <a:pt x="454545" y="2428051"/>
                  <a:pt x="475247" y="2418347"/>
                </a:cubicBezTo>
                <a:cubicBezTo>
                  <a:pt x="519163" y="2397762"/>
                  <a:pt x="564980" y="2377983"/>
                  <a:pt x="601579" y="2346158"/>
                </a:cubicBezTo>
                <a:cubicBezTo>
                  <a:pt x="647700" y="2306053"/>
                  <a:pt x="700814" y="2272795"/>
                  <a:pt x="739942" y="2225842"/>
                </a:cubicBezTo>
                <a:cubicBezTo>
                  <a:pt x="814053" y="2136910"/>
                  <a:pt x="857121" y="2090690"/>
                  <a:pt x="920416" y="1991226"/>
                </a:cubicBezTo>
                <a:cubicBezTo>
                  <a:pt x="934453" y="1969168"/>
                  <a:pt x="949075" y="1947472"/>
                  <a:pt x="962526" y="1925053"/>
                </a:cubicBezTo>
                <a:cubicBezTo>
                  <a:pt x="1008249" y="1848847"/>
                  <a:pt x="975760" y="1886553"/>
                  <a:pt x="1040732" y="1810753"/>
                </a:cubicBezTo>
                <a:cubicBezTo>
                  <a:pt x="1048114" y="1802140"/>
                  <a:pt x="1055357" y="1792981"/>
                  <a:pt x="1064795" y="1786689"/>
                </a:cubicBezTo>
                <a:cubicBezTo>
                  <a:pt x="1073780" y="1780699"/>
                  <a:pt x="1084848" y="1778668"/>
                  <a:pt x="1094874" y="1774658"/>
                </a:cubicBezTo>
                <a:cubicBezTo>
                  <a:pt x="1125002" y="1744528"/>
                  <a:pt x="1111059" y="1746561"/>
                  <a:pt x="1161047" y="1792705"/>
                </a:cubicBezTo>
                <a:cubicBezTo>
                  <a:pt x="1189824" y="1819268"/>
                  <a:pt x="1206532" y="1853091"/>
                  <a:pt x="1221205" y="1888958"/>
                </a:cubicBezTo>
                <a:cubicBezTo>
                  <a:pt x="1241720" y="1939105"/>
                  <a:pt x="1250258" y="1981105"/>
                  <a:pt x="1263316" y="2033337"/>
                </a:cubicBezTo>
                <a:cubicBezTo>
                  <a:pt x="1267326" y="2065421"/>
                  <a:pt x="1273879" y="2097289"/>
                  <a:pt x="1275347" y="2129589"/>
                </a:cubicBezTo>
                <a:cubicBezTo>
                  <a:pt x="1275901" y="2141774"/>
                  <a:pt x="1268984" y="2153491"/>
                  <a:pt x="1269332" y="2165684"/>
                </a:cubicBezTo>
                <a:cubicBezTo>
                  <a:pt x="1273694" y="2318354"/>
                  <a:pt x="1271553" y="2295999"/>
                  <a:pt x="1293395" y="2394284"/>
                </a:cubicBezTo>
                <a:cubicBezTo>
                  <a:pt x="1347162" y="2365333"/>
                  <a:pt x="1403887" y="2341496"/>
                  <a:pt x="1443790" y="2292016"/>
                </a:cubicBezTo>
                <a:cubicBezTo>
                  <a:pt x="1474880" y="2253464"/>
                  <a:pt x="1493804" y="2206404"/>
                  <a:pt x="1521995" y="2165684"/>
                </a:cubicBezTo>
                <a:cubicBezTo>
                  <a:pt x="1540042" y="2139616"/>
                  <a:pt x="1556472" y="2112350"/>
                  <a:pt x="1576137" y="2087479"/>
                </a:cubicBezTo>
                <a:cubicBezTo>
                  <a:pt x="1624707" y="2026053"/>
                  <a:pt x="1681626" y="1971158"/>
                  <a:pt x="1726532" y="1907005"/>
                </a:cubicBezTo>
                <a:cubicBezTo>
                  <a:pt x="1789095" y="1817628"/>
                  <a:pt x="1742463" y="1871671"/>
                  <a:pt x="1822784" y="1804737"/>
                </a:cubicBezTo>
                <a:cubicBezTo>
                  <a:pt x="1893475" y="1745828"/>
                  <a:pt x="1850305" y="1765483"/>
                  <a:pt x="1913021" y="1744579"/>
                </a:cubicBezTo>
                <a:cubicBezTo>
                  <a:pt x="1939144" y="1786376"/>
                  <a:pt x="1960544" y="1817230"/>
                  <a:pt x="1979195" y="1864895"/>
                </a:cubicBezTo>
                <a:cubicBezTo>
                  <a:pt x="1995528" y="1906635"/>
                  <a:pt x="1997385" y="1932072"/>
                  <a:pt x="2003258" y="1973179"/>
                </a:cubicBezTo>
                <a:cubicBezTo>
                  <a:pt x="2001253" y="1987216"/>
                  <a:pt x="2001541" y="2001777"/>
                  <a:pt x="1997242" y="2015289"/>
                </a:cubicBezTo>
                <a:cubicBezTo>
                  <a:pt x="1973567" y="2089695"/>
                  <a:pt x="1961277" y="2101911"/>
                  <a:pt x="1931069" y="2165684"/>
                </a:cubicBezTo>
                <a:cubicBezTo>
                  <a:pt x="1922614" y="2183532"/>
                  <a:pt x="1915026" y="2201779"/>
                  <a:pt x="1907005" y="2219826"/>
                </a:cubicBezTo>
                <a:cubicBezTo>
                  <a:pt x="1889056" y="2318550"/>
                  <a:pt x="1891029" y="2272492"/>
                  <a:pt x="1907005" y="2400300"/>
                </a:cubicBezTo>
                <a:cubicBezTo>
                  <a:pt x="1908614" y="2413175"/>
                  <a:pt x="1920591" y="2465548"/>
                  <a:pt x="1925053" y="2472489"/>
                </a:cubicBezTo>
                <a:cubicBezTo>
                  <a:pt x="1955072" y="2519186"/>
                  <a:pt x="2005847" y="2537128"/>
                  <a:pt x="2057400" y="2550695"/>
                </a:cubicBezTo>
                <a:cubicBezTo>
                  <a:pt x="2102672" y="2562609"/>
                  <a:pt x="2149642" y="2566737"/>
                  <a:pt x="2195763" y="2574758"/>
                </a:cubicBezTo>
                <a:cubicBezTo>
                  <a:pt x="2304047" y="2568742"/>
                  <a:pt x="2412653" y="2566992"/>
                  <a:pt x="2520616" y="2556710"/>
                </a:cubicBezTo>
                <a:cubicBezTo>
                  <a:pt x="2539554" y="2554906"/>
                  <a:pt x="2556302" y="2543277"/>
                  <a:pt x="2574758" y="2538663"/>
                </a:cubicBezTo>
                <a:cubicBezTo>
                  <a:pt x="2717742" y="2502918"/>
                  <a:pt x="2583272" y="2545853"/>
                  <a:pt x="2677026" y="2514600"/>
                </a:cubicBezTo>
                <a:cubicBezTo>
                  <a:pt x="2759425" y="2555800"/>
                  <a:pt x="2820419" y="2581045"/>
                  <a:pt x="2887579" y="2664995"/>
                </a:cubicBezTo>
                <a:cubicBezTo>
                  <a:pt x="2920045" y="2705578"/>
                  <a:pt x="2900158" y="2689332"/>
                  <a:pt x="2947737" y="2713121"/>
                </a:cubicBezTo>
                <a:cubicBezTo>
                  <a:pt x="2957763" y="2727158"/>
                  <a:pt x="2965618" y="2743034"/>
                  <a:pt x="2977816" y="2755232"/>
                </a:cubicBezTo>
                <a:cubicBezTo>
                  <a:pt x="2990013" y="2767429"/>
                  <a:pt x="3006674" y="2774267"/>
                  <a:pt x="3019926" y="2785310"/>
                </a:cubicBezTo>
                <a:cubicBezTo>
                  <a:pt x="3042827" y="2804394"/>
                  <a:pt x="3064641" y="2824775"/>
                  <a:pt x="3086100" y="2845468"/>
                </a:cubicBezTo>
                <a:cubicBezTo>
                  <a:pt x="3308385" y="3059814"/>
                  <a:pt x="3080277" y="2853648"/>
                  <a:pt x="3272590" y="3013910"/>
                </a:cubicBezTo>
                <a:cubicBezTo>
                  <a:pt x="3332369" y="3063726"/>
                  <a:pt x="3319995" y="3065664"/>
                  <a:pt x="3380874" y="3098132"/>
                </a:cubicBezTo>
                <a:cubicBezTo>
                  <a:pt x="3433665" y="3126287"/>
                  <a:pt x="3437585" y="3115239"/>
                  <a:pt x="3507205" y="3134226"/>
                </a:cubicBezTo>
                <a:cubicBezTo>
                  <a:pt x="3567799" y="3150751"/>
                  <a:pt x="3628654" y="3166904"/>
                  <a:pt x="3687679" y="3188368"/>
                </a:cubicBezTo>
                <a:cubicBezTo>
                  <a:pt x="3761623" y="3215258"/>
                  <a:pt x="3731082" y="3206740"/>
                  <a:pt x="3777916" y="3218447"/>
                </a:cubicBezTo>
                <a:cubicBezTo>
                  <a:pt x="3781926" y="3224463"/>
                  <a:pt x="3784393" y="3231866"/>
                  <a:pt x="3789947" y="3236495"/>
                </a:cubicBezTo>
                <a:cubicBezTo>
                  <a:pt x="3796836" y="3242236"/>
                  <a:pt x="3808270" y="3241637"/>
                  <a:pt x="3814011" y="3248526"/>
                </a:cubicBezTo>
                <a:cubicBezTo>
                  <a:pt x="3845696" y="3286548"/>
                  <a:pt x="3852912" y="3320312"/>
                  <a:pt x="3874169" y="3362826"/>
                </a:cubicBezTo>
                <a:cubicBezTo>
                  <a:pt x="3883402" y="3381292"/>
                  <a:pt x="3894221" y="3398921"/>
                  <a:pt x="3904247" y="3416968"/>
                </a:cubicBezTo>
                <a:cubicBezTo>
                  <a:pt x="3912265" y="3449040"/>
                  <a:pt x="3931947" y="3512957"/>
                  <a:pt x="3928311" y="3549316"/>
                </a:cubicBezTo>
                <a:cubicBezTo>
                  <a:pt x="3926228" y="3570148"/>
                  <a:pt x="3919626" y="3590749"/>
                  <a:pt x="3910263" y="3609474"/>
                </a:cubicBezTo>
                <a:cubicBezTo>
                  <a:pt x="3903259" y="3623482"/>
                  <a:pt x="3894192" y="3638564"/>
                  <a:pt x="3880184" y="3645568"/>
                </a:cubicBezTo>
                <a:cubicBezTo>
                  <a:pt x="3852340" y="3659490"/>
                  <a:pt x="3820026" y="3661611"/>
                  <a:pt x="3789947" y="3669632"/>
                </a:cubicBezTo>
                <a:cubicBezTo>
                  <a:pt x="3755398" y="3885561"/>
                  <a:pt x="3761733" y="3777677"/>
                  <a:pt x="3777916" y="4036595"/>
                </a:cubicBezTo>
                <a:cubicBezTo>
                  <a:pt x="3779422" y="4060694"/>
                  <a:pt x="3777299" y="4085567"/>
                  <a:pt x="3783932" y="4108784"/>
                </a:cubicBezTo>
                <a:cubicBezTo>
                  <a:pt x="3785918" y="4115736"/>
                  <a:pt x="3796867" y="4115704"/>
                  <a:pt x="3801979" y="4120816"/>
                </a:cubicBezTo>
                <a:cubicBezTo>
                  <a:pt x="3809068" y="4127906"/>
                  <a:pt x="3812079" y="4138766"/>
                  <a:pt x="3820026" y="4144879"/>
                </a:cubicBezTo>
                <a:cubicBezTo>
                  <a:pt x="3870544" y="4183739"/>
                  <a:pt x="3903035" y="4189135"/>
                  <a:pt x="3964405" y="4211053"/>
                </a:cubicBezTo>
                <a:cubicBezTo>
                  <a:pt x="3980447" y="4203032"/>
                  <a:pt x="3996853" y="4195699"/>
                  <a:pt x="4012532" y="4186989"/>
                </a:cubicBezTo>
                <a:cubicBezTo>
                  <a:pt x="4032974" y="4175632"/>
                  <a:pt x="4051774" y="4161353"/>
                  <a:pt x="4072690" y="4150895"/>
                </a:cubicBezTo>
                <a:cubicBezTo>
                  <a:pt x="4096006" y="4139237"/>
                  <a:pt x="4122612" y="4134370"/>
                  <a:pt x="4144879" y="4120816"/>
                </a:cubicBezTo>
                <a:cubicBezTo>
                  <a:pt x="4169224" y="4105997"/>
                  <a:pt x="4190377" y="4086290"/>
                  <a:pt x="4211053" y="4066674"/>
                </a:cubicBezTo>
                <a:cubicBezTo>
                  <a:pt x="4296739" y="3985383"/>
                  <a:pt x="4383803" y="3908935"/>
                  <a:pt x="4445669" y="3807995"/>
                </a:cubicBezTo>
                <a:cubicBezTo>
                  <a:pt x="4486221" y="3741831"/>
                  <a:pt x="4497744" y="3695832"/>
                  <a:pt x="4529890" y="3627521"/>
                </a:cubicBezTo>
                <a:cubicBezTo>
                  <a:pt x="4548982" y="3586950"/>
                  <a:pt x="4562036" y="3542218"/>
                  <a:pt x="4590047" y="3507205"/>
                </a:cubicBezTo>
                <a:cubicBezTo>
                  <a:pt x="4598068" y="3497179"/>
                  <a:pt x="4603975" y="3485009"/>
                  <a:pt x="4614111" y="3477126"/>
                </a:cubicBezTo>
                <a:cubicBezTo>
                  <a:pt x="4619503" y="3472932"/>
                  <a:pt x="4651899" y="3462525"/>
                  <a:pt x="4662237" y="3459079"/>
                </a:cubicBezTo>
                <a:cubicBezTo>
                  <a:pt x="4686300" y="3475121"/>
                  <a:pt x="4711727" y="3489285"/>
                  <a:pt x="4734426" y="3507205"/>
                </a:cubicBezTo>
                <a:cubicBezTo>
                  <a:pt x="4750007" y="3519506"/>
                  <a:pt x="4763714" y="3534162"/>
                  <a:pt x="4776537" y="3549316"/>
                </a:cubicBezTo>
                <a:cubicBezTo>
                  <a:pt x="4793774" y="3569687"/>
                  <a:pt x="4819675" y="3619746"/>
                  <a:pt x="4830679" y="3639553"/>
                </a:cubicBezTo>
                <a:cubicBezTo>
                  <a:pt x="4834690" y="3661611"/>
                  <a:pt x="4838138" y="3683778"/>
                  <a:pt x="4842711" y="3705726"/>
                </a:cubicBezTo>
                <a:cubicBezTo>
                  <a:pt x="4848168" y="3731917"/>
                  <a:pt x="4856531" y="3757514"/>
                  <a:pt x="4860758" y="3783932"/>
                </a:cubicBezTo>
                <a:cubicBezTo>
                  <a:pt x="4864573" y="3807775"/>
                  <a:pt x="4865054" y="3832036"/>
                  <a:pt x="4866774" y="3856121"/>
                </a:cubicBezTo>
                <a:cubicBezTo>
                  <a:pt x="4870359" y="3906311"/>
                  <a:pt x="4871142" y="4088416"/>
                  <a:pt x="4896853" y="4180974"/>
                </a:cubicBezTo>
                <a:cubicBezTo>
                  <a:pt x="4901439" y="4197482"/>
                  <a:pt x="4906400" y="4214225"/>
                  <a:pt x="4914900" y="4229100"/>
                </a:cubicBezTo>
                <a:cubicBezTo>
                  <a:pt x="4931141" y="4257522"/>
                  <a:pt x="4970599" y="4287612"/>
                  <a:pt x="4993105" y="4307305"/>
                </a:cubicBezTo>
                <a:cubicBezTo>
                  <a:pt x="4987089" y="4259179"/>
                  <a:pt x="4980660" y="4211102"/>
                  <a:pt x="4975058" y="4162926"/>
                </a:cubicBezTo>
                <a:cubicBezTo>
                  <a:pt x="4970633" y="4124872"/>
                  <a:pt x="4969158" y="4086443"/>
                  <a:pt x="4963026" y="4048626"/>
                </a:cubicBezTo>
                <a:cubicBezTo>
                  <a:pt x="4957107" y="4012128"/>
                  <a:pt x="4946984" y="3976437"/>
                  <a:pt x="4938963" y="3940342"/>
                </a:cubicBezTo>
                <a:cubicBezTo>
                  <a:pt x="4940968" y="3884195"/>
                  <a:pt x="4940041" y="3827866"/>
                  <a:pt x="4944979" y="3771900"/>
                </a:cubicBezTo>
                <a:cubicBezTo>
                  <a:pt x="4946094" y="3759267"/>
                  <a:pt x="4949976" y="3746358"/>
                  <a:pt x="4957011" y="3735805"/>
                </a:cubicBezTo>
                <a:cubicBezTo>
                  <a:pt x="4963064" y="3726725"/>
                  <a:pt x="5009339" y="3683102"/>
                  <a:pt x="5023184" y="3675647"/>
                </a:cubicBezTo>
                <a:cubicBezTo>
                  <a:pt x="5038269" y="3667524"/>
                  <a:pt x="5055155" y="3663302"/>
                  <a:pt x="5071311" y="3657600"/>
                </a:cubicBezTo>
                <a:cubicBezTo>
                  <a:pt x="5118787" y="3640844"/>
                  <a:pt x="5151985" y="3630117"/>
                  <a:pt x="5203658" y="3621505"/>
                </a:cubicBezTo>
                <a:cubicBezTo>
                  <a:pt x="5237515" y="3615862"/>
                  <a:pt x="5271837" y="3613484"/>
                  <a:pt x="5305926" y="3609474"/>
                </a:cubicBezTo>
                <a:cubicBezTo>
                  <a:pt x="5326804" y="3588596"/>
                  <a:pt x="5327071" y="3591248"/>
                  <a:pt x="5342021" y="3561347"/>
                </a:cubicBezTo>
                <a:cubicBezTo>
                  <a:pt x="5346850" y="3551688"/>
                  <a:pt x="5349000" y="3540812"/>
                  <a:pt x="5354053" y="3531268"/>
                </a:cubicBezTo>
                <a:cubicBezTo>
                  <a:pt x="5367087" y="3506648"/>
                  <a:pt x="5383704" y="3483996"/>
                  <a:pt x="5396163" y="3459079"/>
                </a:cubicBezTo>
                <a:cubicBezTo>
                  <a:pt x="5400174" y="3451058"/>
                  <a:pt x="5404976" y="3443386"/>
                  <a:pt x="5408195" y="3435016"/>
                </a:cubicBezTo>
                <a:cubicBezTo>
                  <a:pt x="5415024" y="3417260"/>
                  <a:pt x="5418860" y="3398407"/>
                  <a:pt x="5426242" y="3380874"/>
                </a:cubicBezTo>
                <a:cubicBezTo>
                  <a:pt x="5469875" y="3277245"/>
                  <a:pt x="5445587" y="3362077"/>
                  <a:pt x="5468353" y="3278605"/>
                </a:cubicBezTo>
                <a:cubicBezTo>
                  <a:pt x="5470528" y="3270628"/>
                  <a:pt x="5472020" y="3262469"/>
                  <a:pt x="5474369" y="3254542"/>
                </a:cubicBezTo>
                <a:cubicBezTo>
                  <a:pt x="5488065" y="3208319"/>
                  <a:pt x="5516479" y="3116179"/>
                  <a:pt x="5516479" y="3116179"/>
                </a:cubicBezTo>
                <a:cubicBezTo>
                  <a:pt x="5518484" y="3096126"/>
                  <a:pt x="5519995" y="3076018"/>
                  <a:pt x="5522495" y="3056021"/>
                </a:cubicBezTo>
                <a:cubicBezTo>
                  <a:pt x="5524008" y="3043918"/>
                  <a:pt x="5527538" y="3032085"/>
                  <a:pt x="5528511" y="3019926"/>
                </a:cubicBezTo>
                <a:cubicBezTo>
                  <a:pt x="5531553" y="2981895"/>
                  <a:pt x="5532521" y="2943726"/>
                  <a:pt x="5534526" y="2905626"/>
                </a:cubicBezTo>
                <a:cubicBezTo>
                  <a:pt x="5525436" y="2614699"/>
                  <a:pt x="5593570" y="2749459"/>
                  <a:pt x="5438274" y="2707105"/>
                </a:cubicBezTo>
                <a:cubicBezTo>
                  <a:pt x="5421632" y="2702566"/>
                  <a:pt x="5410200" y="2687052"/>
                  <a:pt x="5396163" y="2677026"/>
                </a:cubicBezTo>
                <a:cubicBezTo>
                  <a:pt x="5388657" y="2664829"/>
                  <a:pt x="5348448" y="2604621"/>
                  <a:pt x="5336005" y="2574758"/>
                </a:cubicBezTo>
                <a:cubicBezTo>
                  <a:pt x="5329415" y="2558943"/>
                  <a:pt x="5322792" y="2543069"/>
                  <a:pt x="5317958" y="2526632"/>
                </a:cubicBezTo>
                <a:cubicBezTo>
                  <a:pt x="5309488" y="2497833"/>
                  <a:pt x="5304870" y="2466149"/>
                  <a:pt x="5299911" y="2436395"/>
                </a:cubicBezTo>
                <a:cubicBezTo>
                  <a:pt x="5305927" y="2418348"/>
                  <a:pt x="5307130" y="2397894"/>
                  <a:pt x="5317958" y="2382253"/>
                </a:cubicBezTo>
                <a:cubicBezTo>
                  <a:pt x="5326189" y="2370364"/>
                  <a:pt x="5341653" y="2365629"/>
                  <a:pt x="5354053" y="2358189"/>
                </a:cubicBezTo>
                <a:cubicBezTo>
                  <a:pt x="5371756" y="2347567"/>
                  <a:pt x="5389219" y="2336242"/>
                  <a:pt x="5408195" y="2328110"/>
                </a:cubicBezTo>
                <a:cubicBezTo>
                  <a:pt x="5423360" y="2321611"/>
                  <a:pt x="5496444" y="2316278"/>
                  <a:pt x="5498432" y="2316079"/>
                </a:cubicBezTo>
                <a:cubicBezTo>
                  <a:pt x="5544592" y="2328668"/>
                  <a:pt x="5584989" y="2335038"/>
                  <a:pt x="5624763" y="2364205"/>
                </a:cubicBezTo>
                <a:cubicBezTo>
                  <a:pt x="5637393" y="2373467"/>
                  <a:pt x="5644219" y="2388792"/>
                  <a:pt x="5654842" y="2400300"/>
                </a:cubicBezTo>
                <a:cubicBezTo>
                  <a:pt x="5668307" y="2414887"/>
                  <a:pt x="5682916" y="2428373"/>
                  <a:pt x="5696953" y="2442410"/>
                </a:cubicBezTo>
                <a:cubicBezTo>
                  <a:pt x="5774121" y="2648192"/>
                  <a:pt x="5759450" y="2567073"/>
                  <a:pt x="5775158" y="2677026"/>
                </a:cubicBezTo>
                <a:cubicBezTo>
                  <a:pt x="5769142" y="2697079"/>
                  <a:pt x="5768028" y="2719320"/>
                  <a:pt x="5757111" y="2737184"/>
                </a:cubicBezTo>
                <a:cubicBezTo>
                  <a:pt x="5745281" y="2756542"/>
                  <a:pt x="5727679" y="2772457"/>
                  <a:pt x="5708984" y="2785310"/>
                </a:cubicBezTo>
                <a:cubicBezTo>
                  <a:pt x="5680594" y="2804828"/>
                  <a:pt x="5617133" y="2810645"/>
                  <a:pt x="5588669" y="2815389"/>
                </a:cubicBezTo>
                <a:cubicBezTo>
                  <a:pt x="5534527" y="2813384"/>
                  <a:pt x="5479933" y="2816630"/>
                  <a:pt x="5426242" y="2809374"/>
                </a:cubicBezTo>
                <a:cubicBezTo>
                  <a:pt x="5404839" y="2806482"/>
                  <a:pt x="5386469" y="2792445"/>
                  <a:pt x="5366084" y="2785310"/>
                </a:cubicBezTo>
                <a:cubicBezTo>
                  <a:pt x="5346324" y="2778394"/>
                  <a:pt x="5325979" y="2773279"/>
                  <a:pt x="5305926" y="2767263"/>
                </a:cubicBezTo>
                <a:cubicBezTo>
                  <a:pt x="5299910" y="2763253"/>
                  <a:pt x="5292318" y="2760939"/>
                  <a:pt x="5287879" y="2755232"/>
                </a:cubicBezTo>
                <a:cubicBezTo>
                  <a:pt x="5263451" y="2723824"/>
                  <a:pt x="5258252" y="2696428"/>
                  <a:pt x="5245769" y="2658979"/>
                </a:cubicBezTo>
                <a:cubicBezTo>
                  <a:pt x="5245861" y="2654492"/>
                  <a:pt x="5177279" y="2378366"/>
                  <a:pt x="5287879" y="2334126"/>
                </a:cubicBezTo>
                <a:cubicBezTo>
                  <a:pt x="5314536" y="2323463"/>
                  <a:pt x="5344124" y="2322535"/>
                  <a:pt x="5372100" y="2316079"/>
                </a:cubicBezTo>
                <a:cubicBezTo>
                  <a:pt x="5396269" y="2310502"/>
                  <a:pt x="5420227" y="2304048"/>
                  <a:pt x="5444290" y="2298032"/>
                </a:cubicBezTo>
                <a:cubicBezTo>
                  <a:pt x="5452311" y="2300037"/>
                  <a:pt x="5461704" y="2299133"/>
                  <a:pt x="5468353" y="2304047"/>
                </a:cubicBezTo>
                <a:cubicBezTo>
                  <a:pt x="5508409" y="2333653"/>
                  <a:pt x="5538925" y="2376448"/>
                  <a:pt x="5582653" y="2400300"/>
                </a:cubicBezTo>
                <a:lnTo>
                  <a:pt x="5648826" y="2436395"/>
                </a:lnTo>
                <a:cubicBezTo>
                  <a:pt x="5715800" y="2512936"/>
                  <a:pt x="5736045" y="2519731"/>
                  <a:pt x="5769142" y="2604837"/>
                </a:cubicBezTo>
                <a:cubicBezTo>
                  <a:pt x="5773563" y="2616205"/>
                  <a:pt x="5773153" y="2628900"/>
                  <a:pt x="5775158" y="2640932"/>
                </a:cubicBezTo>
                <a:cubicBezTo>
                  <a:pt x="5757111" y="2671011"/>
                  <a:pt x="5747605" y="2708289"/>
                  <a:pt x="5721016" y="2731168"/>
                </a:cubicBezTo>
                <a:cubicBezTo>
                  <a:pt x="5659460" y="2784135"/>
                  <a:pt x="5516479" y="2863516"/>
                  <a:pt x="5516479" y="2863516"/>
                </a:cubicBezTo>
                <a:cubicBezTo>
                  <a:pt x="5460332" y="2853490"/>
                  <a:pt x="5398163" y="2860648"/>
                  <a:pt x="5348037" y="2833437"/>
                </a:cubicBezTo>
                <a:cubicBezTo>
                  <a:pt x="5320452" y="2818462"/>
                  <a:pt x="5317193" y="2778511"/>
                  <a:pt x="5305926" y="2749216"/>
                </a:cubicBezTo>
                <a:cubicBezTo>
                  <a:pt x="5297022" y="2726065"/>
                  <a:pt x="5287879" y="2677026"/>
                  <a:pt x="5287879" y="2677026"/>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21F4C2E-210D-EDC4-2CB4-13B3D1ADF5CC}"/>
              </a:ext>
            </a:extLst>
          </p:cNvPr>
          <p:cNvSpPr txBox="1"/>
          <p:nvPr/>
        </p:nvSpPr>
        <p:spPr>
          <a:xfrm>
            <a:off x="5707543" y="6373831"/>
            <a:ext cx="4954440" cy="369332"/>
          </a:xfrm>
          <a:prstGeom prst="rect">
            <a:avLst/>
          </a:prstGeom>
          <a:noFill/>
        </p:spPr>
        <p:txBody>
          <a:bodyPr wrap="square" rtlCol="0">
            <a:spAutoFit/>
          </a:bodyPr>
          <a:lstStyle/>
          <a:p>
            <a:r>
              <a:rPr lang="en-NL" dirty="0"/>
              <a:t>Called: Long-range dependencies</a:t>
            </a:r>
            <a:endParaRPr lang="en-GB" dirty="0"/>
          </a:p>
        </p:txBody>
      </p:sp>
      <p:cxnSp>
        <p:nvCxnSpPr>
          <p:cNvPr id="19" name="Straight Arrow Connector 18">
            <a:extLst>
              <a:ext uri="{FF2B5EF4-FFF2-40B4-BE49-F238E27FC236}">
                <a16:creationId xmlns:a16="http://schemas.microsoft.com/office/drawing/2014/main" id="{2FD641C8-A4C5-63A6-C6B6-62B1D9C4F1E6}"/>
              </a:ext>
            </a:extLst>
          </p:cNvPr>
          <p:cNvCxnSpPr>
            <a:cxnSpLocks/>
            <a:endCxn id="18" idx="0"/>
          </p:cNvCxnSpPr>
          <p:nvPr/>
        </p:nvCxnSpPr>
        <p:spPr>
          <a:xfrm flipH="1">
            <a:off x="8184763" y="5597961"/>
            <a:ext cx="443421" cy="7758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3443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43</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why not directly encode the first word in the first translated word etc.?</a:t>
            </a:r>
          </a:p>
          <a:p>
            <a:r>
              <a:rPr lang="en-NL" dirty="0"/>
              <a:t>But that’s not how translation works...</a:t>
            </a:r>
          </a:p>
          <a:p>
            <a:r>
              <a:rPr lang="en-NL" dirty="0"/>
              <a:t>Words, meaning, grammar, syntax and morphology work; they are highly variable between languages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Freeform: Shape 46">
            <a:extLst>
              <a:ext uri="{FF2B5EF4-FFF2-40B4-BE49-F238E27FC236}">
                <a16:creationId xmlns:a16="http://schemas.microsoft.com/office/drawing/2014/main" id="{FB729182-3D90-F86F-02E7-2C3B9EAA05F8}"/>
              </a:ext>
            </a:extLst>
          </p:cNvPr>
          <p:cNvSpPr/>
          <p:nvPr/>
        </p:nvSpPr>
        <p:spPr>
          <a:xfrm>
            <a:off x="2225842" y="1630279"/>
            <a:ext cx="5775158" cy="4307305"/>
          </a:xfrm>
          <a:custGeom>
            <a:avLst/>
            <a:gdLst>
              <a:gd name="connsiteX0" fmla="*/ 234616 w 5775158"/>
              <a:gd name="connsiteY0" fmla="*/ 0 h 4307305"/>
              <a:gd name="connsiteX1" fmla="*/ 222584 w 5775158"/>
              <a:gd name="connsiteY1" fmla="*/ 30079 h 4307305"/>
              <a:gd name="connsiteX2" fmla="*/ 204537 w 5775158"/>
              <a:gd name="connsiteY2" fmla="*/ 258679 h 4307305"/>
              <a:gd name="connsiteX3" fmla="*/ 180474 w 5775158"/>
              <a:gd name="connsiteY3" fmla="*/ 421105 h 4307305"/>
              <a:gd name="connsiteX4" fmla="*/ 150395 w 5775158"/>
              <a:gd name="connsiteY4" fmla="*/ 595563 h 4307305"/>
              <a:gd name="connsiteX5" fmla="*/ 132347 w 5775158"/>
              <a:gd name="connsiteY5" fmla="*/ 661737 h 4307305"/>
              <a:gd name="connsiteX6" fmla="*/ 120316 w 5775158"/>
              <a:gd name="connsiteY6" fmla="*/ 739942 h 4307305"/>
              <a:gd name="connsiteX7" fmla="*/ 42111 w 5775158"/>
              <a:gd name="connsiteY7" fmla="*/ 968542 h 4307305"/>
              <a:gd name="connsiteX8" fmla="*/ 30079 w 5775158"/>
              <a:gd name="connsiteY8" fmla="*/ 1022684 h 4307305"/>
              <a:gd name="connsiteX9" fmla="*/ 12032 w 5775158"/>
              <a:gd name="connsiteY9" fmla="*/ 1076826 h 4307305"/>
              <a:gd name="connsiteX10" fmla="*/ 0 w 5775158"/>
              <a:gd name="connsiteY10" fmla="*/ 1227221 h 4307305"/>
              <a:gd name="connsiteX11" fmla="*/ 12032 w 5775158"/>
              <a:gd name="connsiteY11" fmla="*/ 1383632 h 4307305"/>
              <a:gd name="connsiteX12" fmla="*/ 24063 w 5775158"/>
              <a:gd name="connsiteY12" fmla="*/ 1528010 h 4307305"/>
              <a:gd name="connsiteX13" fmla="*/ 30079 w 5775158"/>
              <a:gd name="connsiteY13" fmla="*/ 1552074 h 4307305"/>
              <a:gd name="connsiteX14" fmla="*/ 42111 w 5775158"/>
              <a:gd name="connsiteY14" fmla="*/ 1582153 h 4307305"/>
              <a:gd name="connsiteX15" fmla="*/ 60158 w 5775158"/>
              <a:gd name="connsiteY15" fmla="*/ 1654342 h 4307305"/>
              <a:gd name="connsiteX16" fmla="*/ 132347 w 5775158"/>
              <a:gd name="connsiteY16" fmla="*/ 1810753 h 4307305"/>
              <a:gd name="connsiteX17" fmla="*/ 174458 w 5775158"/>
              <a:gd name="connsiteY17" fmla="*/ 1900989 h 4307305"/>
              <a:gd name="connsiteX18" fmla="*/ 228600 w 5775158"/>
              <a:gd name="connsiteY18" fmla="*/ 2033337 h 4307305"/>
              <a:gd name="connsiteX19" fmla="*/ 252663 w 5775158"/>
              <a:gd name="connsiteY19" fmla="*/ 2069432 h 4307305"/>
              <a:gd name="connsiteX20" fmla="*/ 300790 w 5775158"/>
              <a:gd name="connsiteY20" fmla="*/ 2231858 h 4307305"/>
              <a:gd name="connsiteX21" fmla="*/ 324853 w 5775158"/>
              <a:gd name="connsiteY21" fmla="*/ 2322095 h 4307305"/>
              <a:gd name="connsiteX22" fmla="*/ 342900 w 5775158"/>
              <a:gd name="connsiteY22" fmla="*/ 2424363 h 4307305"/>
              <a:gd name="connsiteX23" fmla="*/ 372979 w 5775158"/>
              <a:gd name="connsiteY23" fmla="*/ 2430379 h 4307305"/>
              <a:gd name="connsiteX24" fmla="*/ 409074 w 5775158"/>
              <a:gd name="connsiteY24" fmla="*/ 2436395 h 4307305"/>
              <a:gd name="connsiteX25" fmla="*/ 475247 w 5775158"/>
              <a:gd name="connsiteY25" fmla="*/ 2418347 h 4307305"/>
              <a:gd name="connsiteX26" fmla="*/ 601579 w 5775158"/>
              <a:gd name="connsiteY26" fmla="*/ 2346158 h 4307305"/>
              <a:gd name="connsiteX27" fmla="*/ 739942 w 5775158"/>
              <a:gd name="connsiteY27" fmla="*/ 2225842 h 4307305"/>
              <a:gd name="connsiteX28" fmla="*/ 920416 w 5775158"/>
              <a:gd name="connsiteY28" fmla="*/ 1991226 h 4307305"/>
              <a:gd name="connsiteX29" fmla="*/ 962526 w 5775158"/>
              <a:gd name="connsiteY29" fmla="*/ 1925053 h 4307305"/>
              <a:gd name="connsiteX30" fmla="*/ 1040732 w 5775158"/>
              <a:gd name="connsiteY30" fmla="*/ 1810753 h 4307305"/>
              <a:gd name="connsiteX31" fmla="*/ 1064795 w 5775158"/>
              <a:gd name="connsiteY31" fmla="*/ 1786689 h 4307305"/>
              <a:gd name="connsiteX32" fmla="*/ 1094874 w 5775158"/>
              <a:gd name="connsiteY32" fmla="*/ 1774658 h 4307305"/>
              <a:gd name="connsiteX33" fmla="*/ 1161047 w 5775158"/>
              <a:gd name="connsiteY33" fmla="*/ 1792705 h 4307305"/>
              <a:gd name="connsiteX34" fmla="*/ 1221205 w 5775158"/>
              <a:gd name="connsiteY34" fmla="*/ 1888958 h 4307305"/>
              <a:gd name="connsiteX35" fmla="*/ 1263316 w 5775158"/>
              <a:gd name="connsiteY35" fmla="*/ 2033337 h 4307305"/>
              <a:gd name="connsiteX36" fmla="*/ 1275347 w 5775158"/>
              <a:gd name="connsiteY36" fmla="*/ 2129589 h 4307305"/>
              <a:gd name="connsiteX37" fmla="*/ 1269332 w 5775158"/>
              <a:gd name="connsiteY37" fmla="*/ 2165684 h 4307305"/>
              <a:gd name="connsiteX38" fmla="*/ 1293395 w 5775158"/>
              <a:gd name="connsiteY38" fmla="*/ 2394284 h 4307305"/>
              <a:gd name="connsiteX39" fmla="*/ 1443790 w 5775158"/>
              <a:gd name="connsiteY39" fmla="*/ 2292016 h 4307305"/>
              <a:gd name="connsiteX40" fmla="*/ 1521995 w 5775158"/>
              <a:gd name="connsiteY40" fmla="*/ 2165684 h 4307305"/>
              <a:gd name="connsiteX41" fmla="*/ 1576137 w 5775158"/>
              <a:gd name="connsiteY41" fmla="*/ 2087479 h 4307305"/>
              <a:gd name="connsiteX42" fmla="*/ 1726532 w 5775158"/>
              <a:gd name="connsiteY42" fmla="*/ 1907005 h 4307305"/>
              <a:gd name="connsiteX43" fmla="*/ 1822784 w 5775158"/>
              <a:gd name="connsiteY43" fmla="*/ 1804737 h 4307305"/>
              <a:gd name="connsiteX44" fmla="*/ 1913021 w 5775158"/>
              <a:gd name="connsiteY44" fmla="*/ 1744579 h 4307305"/>
              <a:gd name="connsiteX45" fmla="*/ 1979195 w 5775158"/>
              <a:gd name="connsiteY45" fmla="*/ 1864895 h 4307305"/>
              <a:gd name="connsiteX46" fmla="*/ 2003258 w 5775158"/>
              <a:gd name="connsiteY46" fmla="*/ 1973179 h 4307305"/>
              <a:gd name="connsiteX47" fmla="*/ 1997242 w 5775158"/>
              <a:gd name="connsiteY47" fmla="*/ 2015289 h 4307305"/>
              <a:gd name="connsiteX48" fmla="*/ 1931069 w 5775158"/>
              <a:gd name="connsiteY48" fmla="*/ 2165684 h 4307305"/>
              <a:gd name="connsiteX49" fmla="*/ 1907005 w 5775158"/>
              <a:gd name="connsiteY49" fmla="*/ 2219826 h 4307305"/>
              <a:gd name="connsiteX50" fmla="*/ 1907005 w 5775158"/>
              <a:gd name="connsiteY50" fmla="*/ 2400300 h 4307305"/>
              <a:gd name="connsiteX51" fmla="*/ 1925053 w 5775158"/>
              <a:gd name="connsiteY51" fmla="*/ 2472489 h 4307305"/>
              <a:gd name="connsiteX52" fmla="*/ 2057400 w 5775158"/>
              <a:gd name="connsiteY52" fmla="*/ 2550695 h 4307305"/>
              <a:gd name="connsiteX53" fmla="*/ 2195763 w 5775158"/>
              <a:gd name="connsiteY53" fmla="*/ 2574758 h 4307305"/>
              <a:gd name="connsiteX54" fmla="*/ 2520616 w 5775158"/>
              <a:gd name="connsiteY54" fmla="*/ 2556710 h 4307305"/>
              <a:gd name="connsiteX55" fmla="*/ 2574758 w 5775158"/>
              <a:gd name="connsiteY55" fmla="*/ 2538663 h 4307305"/>
              <a:gd name="connsiteX56" fmla="*/ 2677026 w 5775158"/>
              <a:gd name="connsiteY56" fmla="*/ 2514600 h 4307305"/>
              <a:gd name="connsiteX57" fmla="*/ 2887579 w 5775158"/>
              <a:gd name="connsiteY57" fmla="*/ 2664995 h 4307305"/>
              <a:gd name="connsiteX58" fmla="*/ 2947737 w 5775158"/>
              <a:gd name="connsiteY58" fmla="*/ 2713121 h 4307305"/>
              <a:gd name="connsiteX59" fmla="*/ 2977816 w 5775158"/>
              <a:gd name="connsiteY59" fmla="*/ 2755232 h 4307305"/>
              <a:gd name="connsiteX60" fmla="*/ 3019926 w 5775158"/>
              <a:gd name="connsiteY60" fmla="*/ 2785310 h 4307305"/>
              <a:gd name="connsiteX61" fmla="*/ 3086100 w 5775158"/>
              <a:gd name="connsiteY61" fmla="*/ 2845468 h 4307305"/>
              <a:gd name="connsiteX62" fmla="*/ 3272590 w 5775158"/>
              <a:gd name="connsiteY62" fmla="*/ 3013910 h 4307305"/>
              <a:gd name="connsiteX63" fmla="*/ 3380874 w 5775158"/>
              <a:gd name="connsiteY63" fmla="*/ 3098132 h 4307305"/>
              <a:gd name="connsiteX64" fmla="*/ 3507205 w 5775158"/>
              <a:gd name="connsiteY64" fmla="*/ 3134226 h 4307305"/>
              <a:gd name="connsiteX65" fmla="*/ 3687679 w 5775158"/>
              <a:gd name="connsiteY65" fmla="*/ 3188368 h 4307305"/>
              <a:gd name="connsiteX66" fmla="*/ 3777916 w 5775158"/>
              <a:gd name="connsiteY66" fmla="*/ 3218447 h 4307305"/>
              <a:gd name="connsiteX67" fmla="*/ 3789947 w 5775158"/>
              <a:gd name="connsiteY67" fmla="*/ 3236495 h 4307305"/>
              <a:gd name="connsiteX68" fmla="*/ 3814011 w 5775158"/>
              <a:gd name="connsiteY68" fmla="*/ 3248526 h 4307305"/>
              <a:gd name="connsiteX69" fmla="*/ 3874169 w 5775158"/>
              <a:gd name="connsiteY69" fmla="*/ 3362826 h 4307305"/>
              <a:gd name="connsiteX70" fmla="*/ 3904247 w 5775158"/>
              <a:gd name="connsiteY70" fmla="*/ 3416968 h 4307305"/>
              <a:gd name="connsiteX71" fmla="*/ 3928311 w 5775158"/>
              <a:gd name="connsiteY71" fmla="*/ 3549316 h 4307305"/>
              <a:gd name="connsiteX72" fmla="*/ 3910263 w 5775158"/>
              <a:gd name="connsiteY72" fmla="*/ 3609474 h 4307305"/>
              <a:gd name="connsiteX73" fmla="*/ 3880184 w 5775158"/>
              <a:gd name="connsiteY73" fmla="*/ 3645568 h 4307305"/>
              <a:gd name="connsiteX74" fmla="*/ 3789947 w 5775158"/>
              <a:gd name="connsiteY74" fmla="*/ 3669632 h 4307305"/>
              <a:gd name="connsiteX75" fmla="*/ 3777916 w 5775158"/>
              <a:gd name="connsiteY75" fmla="*/ 4036595 h 4307305"/>
              <a:gd name="connsiteX76" fmla="*/ 3783932 w 5775158"/>
              <a:gd name="connsiteY76" fmla="*/ 4108784 h 4307305"/>
              <a:gd name="connsiteX77" fmla="*/ 3801979 w 5775158"/>
              <a:gd name="connsiteY77" fmla="*/ 4120816 h 4307305"/>
              <a:gd name="connsiteX78" fmla="*/ 3820026 w 5775158"/>
              <a:gd name="connsiteY78" fmla="*/ 4144879 h 4307305"/>
              <a:gd name="connsiteX79" fmla="*/ 3964405 w 5775158"/>
              <a:gd name="connsiteY79" fmla="*/ 4211053 h 4307305"/>
              <a:gd name="connsiteX80" fmla="*/ 4012532 w 5775158"/>
              <a:gd name="connsiteY80" fmla="*/ 4186989 h 4307305"/>
              <a:gd name="connsiteX81" fmla="*/ 4072690 w 5775158"/>
              <a:gd name="connsiteY81" fmla="*/ 4150895 h 4307305"/>
              <a:gd name="connsiteX82" fmla="*/ 4144879 w 5775158"/>
              <a:gd name="connsiteY82" fmla="*/ 4120816 h 4307305"/>
              <a:gd name="connsiteX83" fmla="*/ 4211053 w 5775158"/>
              <a:gd name="connsiteY83" fmla="*/ 4066674 h 4307305"/>
              <a:gd name="connsiteX84" fmla="*/ 4445669 w 5775158"/>
              <a:gd name="connsiteY84" fmla="*/ 3807995 h 4307305"/>
              <a:gd name="connsiteX85" fmla="*/ 4529890 w 5775158"/>
              <a:gd name="connsiteY85" fmla="*/ 3627521 h 4307305"/>
              <a:gd name="connsiteX86" fmla="*/ 4590047 w 5775158"/>
              <a:gd name="connsiteY86" fmla="*/ 3507205 h 4307305"/>
              <a:gd name="connsiteX87" fmla="*/ 4614111 w 5775158"/>
              <a:gd name="connsiteY87" fmla="*/ 3477126 h 4307305"/>
              <a:gd name="connsiteX88" fmla="*/ 4662237 w 5775158"/>
              <a:gd name="connsiteY88" fmla="*/ 3459079 h 4307305"/>
              <a:gd name="connsiteX89" fmla="*/ 4734426 w 5775158"/>
              <a:gd name="connsiteY89" fmla="*/ 3507205 h 4307305"/>
              <a:gd name="connsiteX90" fmla="*/ 4776537 w 5775158"/>
              <a:gd name="connsiteY90" fmla="*/ 3549316 h 4307305"/>
              <a:gd name="connsiteX91" fmla="*/ 4830679 w 5775158"/>
              <a:gd name="connsiteY91" fmla="*/ 3639553 h 4307305"/>
              <a:gd name="connsiteX92" fmla="*/ 4842711 w 5775158"/>
              <a:gd name="connsiteY92" fmla="*/ 3705726 h 4307305"/>
              <a:gd name="connsiteX93" fmla="*/ 4860758 w 5775158"/>
              <a:gd name="connsiteY93" fmla="*/ 3783932 h 4307305"/>
              <a:gd name="connsiteX94" fmla="*/ 4866774 w 5775158"/>
              <a:gd name="connsiteY94" fmla="*/ 3856121 h 4307305"/>
              <a:gd name="connsiteX95" fmla="*/ 4896853 w 5775158"/>
              <a:gd name="connsiteY95" fmla="*/ 4180974 h 4307305"/>
              <a:gd name="connsiteX96" fmla="*/ 4914900 w 5775158"/>
              <a:gd name="connsiteY96" fmla="*/ 4229100 h 4307305"/>
              <a:gd name="connsiteX97" fmla="*/ 4993105 w 5775158"/>
              <a:gd name="connsiteY97" fmla="*/ 4307305 h 4307305"/>
              <a:gd name="connsiteX98" fmla="*/ 4975058 w 5775158"/>
              <a:gd name="connsiteY98" fmla="*/ 4162926 h 4307305"/>
              <a:gd name="connsiteX99" fmla="*/ 4963026 w 5775158"/>
              <a:gd name="connsiteY99" fmla="*/ 4048626 h 4307305"/>
              <a:gd name="connsiteX100" fmla="*/ 4938963 w 5775158"/>
              <a:gd name="connsiteY100" fmla="*/ 3940342 h 4307305"/>
              <a:gd name="connsiteX101" fmla="*/ 4944979 w 5775158"/>
              <a:gd name="connsiteY101" fmla="*/ 3771900 h 4307305"/>
              <a:gd name="connsiteX102" fmla="*/ 4957011 w 5775158"/>
              <a:gd name="connsiteY102" fmla="*/ 3735805 h 4307305"/>
              <a:gd name="connsiteX103" fmla="*/ 5023184 w 5775158"/>
              <a:gd name="connsiteY103" fmla="*/ 3675647 h 4307305"/>
              <a:gd name="connsiteX104" fmla="*/ 5071311 w 5775158"/>
              <a:gd name="connsiteY104" fmla="*/ 3657600 h 4307305"/>
              <a:gd name="connsiteX105" fmla="*/ 5203658 w 5775158"/>
              <a:gd name="connsiteY105" fmla="*/ 3621505 h 4307305"/>
              <a:gd name="connsiteX106" fmla="*/ 5305926 w 5775158"/>
              <a:gd name="connsiteY106" fmla="*/ 3609474 h 4307305"/>
              <a:gd name="connsiteX107" fmla="*/ 5342021 w 5775158"/>
              <a:gd name="connsiteY107" fmla="*/ 3561347 h 4307305"/>
              <a:gd name="connsiteX108" fmla="*/ 5354053 w 5775158"/>
              <a:gd name="connsiteY108" fmla="*/ 3531268 h 4307305"/>
              <a:gd name="connsiteX109" fmla="*/ 5396163 w 5775158"/>
              <a:gd name="connsiteY109" fmla="*/ 3459079 h 4307305"/>
              <a:gd name="connsiteX110" fmla="*/ 5408195 w 5775158"/>
              <a:gd name="connsiteY110" fmla="*/ 3435016 h 4307305"/>
              <a:gd name="connsiteX111" fmla="*/ 5426242 w 5775158"/>
              <a:gd name="connsiteY111" fmla="*/ 3380874 h 4307305"/>
              <a:gd name="connsiteX112" fmla="*/ 5468353 w 5775158"/>
              <a:gd name="connsiteY112" fmla="*/ 3278605 h 4307305"/>
              <a:gd name="connsiteX113" fmla="*/ 5474369 w 5775158"/>
              <a:gd name="connsiteY113" fmla="*/ 3254542 h 4307305"/>
              <a:gd name="connsiteX114" fmla="*/ 5516479 w 5775158"/>
              <a:gd name="connsiteY114" fmla="*/ 3116179 h 4307305"/>
              <a:gd name="connsiteX115" fmla="*/ 5522495 w 5775158"/>
              <a:gd name="connsiteY115" fmla="*/ 3056021 h 4307305"/>
              <a:gd name="connsiteX116" fmla="*/ 5528511 w 5775158"/>
              <a:gd name="connsiteY116" fmla="*/ 3019926 h 4307305"/>
              <a:gd name="connsiteX117" fmla="*/ 5534526 w 5775158"/>
              <a:gd name="connsiteY117" fmla="*/ 2905626 h 4307305"/>
              <a:gd name="connsiteX118" fmla="*/ 5438274 w 5775158"/>
              <a:gd name="connsiteY118" fmla="*/ 2707105 h 4307305"/>
              <a:gd name="connsiteX119" fmla="*/ 5396163 w 5775158"/>
              <a:gd name="connsiteY119" fmla="*/ 2677026 h 4307305"/>
              <a:gd name="connsiteX120" fmla="*/ 5336005 w 5775158"/>
              <a:gd name="connsiteY120" fmla="*/ 2574758 h 4307305"/>
              <a:gd name="connsiteX121" fmla="*/ 5317958 w 5775158"/>
              <a:gd name="connsiteY121" fmla="*/ 2526632 h 4307305"/>
              <a:gd name="connsiteX122" fmla="*/ 5299911 w 5775158"/>
              <a:gd name="connsiteY122" fmla="*/ 2436395 h 4307305"/>
              <a:gd name="connsiteX123" fmla="*/ 5317958 w 5775158"/>
              <a:gd name="connsiteY123" fmla="*/ 2382253 h 4307305"/>
              <a:gd name="connsiteX124" fmla="*/ 5354053 w 5775158"/>
              <a:gd name="connsiteY124" fmla="*/ 2358189 h 4307305"/>
              <a:gd name="connsiteX125" fmla="*/ 5408195 w 5775158"/>
              <a:gd name="connsiteY125" fmla="*/ 2328110 h 4307305"/>
              <a:gd name="connsiteX126" fmla="*/ 5498432 w 5775158"/>
              <a:gd name="connsiteY126" fmla="*/ 2316079 h 4307305"/>
              <a:gd name="connsiteX127" fmla="*/ 5624763 w 5775158"/>
              <a:gd name="connsiteY127" fmla="*/ 2364205 h 4307305"/>
              <a:gd name="connsiteX128" fmla="*/ 5654842 w 5775158"/>
              <a:gd name="connsiteY128" fmla="*/ 2400300 h 4307305"/>
              <a:gd name="connsiteX129" fmla="*/ 5696953 w 5775158"/>
              <a:gd name="connsiteY129" fmla="*/ 2442410 h 4307305"/>
              <a:gd name="connsiteX130" fmla="*/ 5775158 w 5775158"/>
              <a:gd name="connsiteY130" fmla="*/ 2677026 h 4307305"/>
              <a:gd name="connsiteX131" fmla="*/ 5757111 w 5775158"/>
              <a:gd name="connsiteY131" fmla="*/ 2737184 h 4307305"/>
              <a:gd name="connsiteX132" fmla="*/ 5708984 w 5775158"/>
              <a:gd name="connsiteY132" fmla="*/ 2785310 h 4307305"/>
              <a:gd name="connsiteX133" fmla="*/ 5588669 w 5775158"/>
              <a:gd name="connsiteY133" fmla="*/ 2815389 h 4307305"/>
              <a:gd name="connsiteX134" fmla="*/ 5426242 w 5775158"/>
              <a:gd name="connsiteY134" fmla="*/ 2809374 h 4307305"/>
              <a:gd name="connsiteX135" fmla="*/ 5366084 w 5775158"/>
              <a:gd name="connsiteY135" fmla="*/ 2785310 h 4307305"/>
              <a:gd name="connsiteX136" fmla="*/ 5305926 w 5775158"/>
              <a:gd name="connsiteY136" fmla="*/ 2767263 h 4307305"/>
              <a:gd name="connsiteX137" fmla="*/ 5287879 w 5775158"/>
              <a:gd name="connsiteY137" fmla="*/ 2755232 h 4307305"/>
              <a:gd name="connsiteX138" fmla="*/ 5245769 w 5775158"/>
              <a:gd name="connsiteY138" fmla="*/ 2658979 h 4307305"/>
              <a:gd name="connsiteX139" fmla="*/ 5287879 w 5775158"/>
              <a:gd name="connsiteY139" fmla="*/ 2334126 h 4307305"/>
              <a:gd name="connsiteX140" fmla="*/ 5372100 w 5775158"/>
              <a:gd name="connsiteY140" fmla="*/ 2316079 h 4307305"/>
              <a:gd name="connsiteX141" fmla="*/ 5444290 w 5775158"/>
              <a:gd name="connsiteY141" fmla="*/ 2298032 h 4307305"/>
              <a:gd name="connsiteX142" fmla="*/ 5468353 w 5775158"/>
              <a:gd name="connsiteY142" fmla="*/ 2304047 h 4307305"/>
              <a:gd name="connsiteX143" fmla="*/ 5582653 w 5775158"/>
              <a:gd name="connsiteY143" fmla="*/ 2400300 h 4307305"/>
              <a:gd name="connsiteX144" fmla="*/ 5648826 w 5775158"/>
              <a:gd name="connsiteY144" fmla="*/ 2436395 h 4307305"/>
              <a:gd name="connsiteX145" fmla="*/ 5769142 w 5775158"/>
              <a:gd name="connsiteY145" fmla="*/ 2604837 h 4307305"/>
              <a:gd name="connsiteX146" fmla="*/ 5775158 w 5775158"/>
              <a:gd name="connsiteY146" fmla="*/ 2640932 h 4307305"/>
              <a:gd name="connsiteX147" fmla="*/ 5721016 w 5775158"/>
              <a:gd name="connsiteY147" fmla="*/ 2731168 h 4307305"/>
              <a:gd name="connsiteX148" fmla="*/ 5516479 w 5775158"/>
              <a:gd name="connsiteY148" fmla="*/ 2863516 h 4307305"/>
              <a:gd name="connsiteX149" fmla="*/ 5348037 w 5775158"/>
              <a:gd name="connsiteY149" fmla="*/ 2833437 h 4307305"/>
              <a:gd name="connsiteX150" fmla="*/ 5305926 w 5775158"/>
              <a:gd name="connsiteY150" fmla="*/ 2749216 h 4307305"/>
              <a:gd name="connsiteX151" fmla="*/ 5287879 w 5775158"/>
              <a:gd name="connsiteY151" fmla="*/ 2677026 h 430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5775158" h="4307305">
                <a:moveTo>
                  <a:pt x="234616" y="0"/>
                </a:moveTo>
                <a:cubicBezTo>
                  <a:pt x="230605" y="10026"/>
                  <a:pt x="224809" y="19512"/>
                  <a:pt x="222584" y="30079"/>
                </a:cubicBezTo>
                <a:cubicBezTo>
                  <a:pt x="203232" y="122003"/>
                  <a:pt x="212599" y="153876"/>
                  <a:pt x="204537" y="258679"/>
                </a:cubicBezTo>
                <a:cubicBezTo>
                  <a:pt x="194382" y="390684"/>
                  <a:pt x="193392" y="304845"/>
                  <a:pt x="180474" y="421105"/>
                </a:cubicBezTo>
                <a:cubicBezTo>
                  <a:pt x="173008" y="488298"/>
                  <a:pt x="171112" y="519603"/>
                  <a:pt x="150395" y="595563"/>
                </a:cubicBezTo>
                <a:cubicBezTo>
                  <a:pt x="144379" y="617621"/>
                  <a:pt x="137010" y="639354"/>
                  <a:pt x="132347" y="661737"/>
                </a:cubicBezTo>
                <a:cubicBezTo>
                  <a:pt x="126968" y="687558"/>
                  <a:pt x="126713" y="714354"/>
                  <a:pt x="120316" y="739942"/>
                </a:cubicBezTo>
                <a:cubicBezTo>
                  <a:pt x="84408" y="883577"/>
                  <a:pt x="87361" y="868992"/>
                  <a:pt x="42111" y="968542"/>
                </a:cubicBezTo>
                <a:cubicBezTo>
                  <a:pt x="38100" y="986589"/>
                  <a:pt x="35027" y="1004871"/>
                  <a:pt x="30079" y="1022684"/>
                </a:cubicBezTo>
                <a:cubicBezTo>
                  <a:pt x="24987" y="1041014"/>
                  <a:pt x="15951" y="1058211"/>
                  <a:pt x="12032" y="1076826"/>
                </a:cubicBezTo>
                <a:cubicBezTo>
                  <a:pt x="7634" y="1097717"/>
                  <a:pt x="449" y="1220485"/>
                  <a:pt x="0" y="1227221"/>
                </a:cubicBezTo>
                <a:cubicBezTo>
                  <a:pt x="4011" y="1279358"/>
                  <a:pt x="8475" y="1331462"/>
                  <a:pt x="12032" y="1383632"/>
                </a:cubicBezTo>
                <a:cubicBezTo>
                  <a:pt x="17366" y="1461869"/>
                  <a:pt x="12562" y="1470505"/>
                  <a:pt x="24063" y="1528010"/>
                </a:cubicBezTo>
                <a:cubicBezTo>
                  <a:pt x="25685" y="1536118"/>
                  <a:pt x="27464" y="1544230"/>
                  <a:pt x="30079" y="1552074"/>
                </a:cubicBezTo>
                <a:cubicBezTo>
                  <a:pt x="33494" y="1562319"/>
                  <a:pt x="38100" y="1572127"/>
                  <a:pt x="42111" y="1582153"/>
                </a:cubicBezTo>
                <a:cubicBezTo>
                  <a:pt x="46495" y="1604078"/>
                  <a:pt x="51732" y="1634481"/>
                  <a:pt x="60158" y="1654342"/>
                </a:cubicBezTo>
                <a:cubicBezTo>
                  <a:pt x="82584" y="1707204"/>
                  <a:pt x="108203" y="1758653"/>
                  <a:pt x="132347" y="1810753"/>
                </a:cubicBezTo>
                <a:cubicBezTo>
                  <a:pt x="146303" y="1840869"/>
                  <a:pt x="162543" y="1870009"/>
                  <a:pt x="174458" y="1900989"/>
                </a:cubicBezTo>
                <a:cubicBezTo>
                  <a:pt x="185727" y="1930289"/>
                  <a:pt x="211507" y="2001287"/>
                  <a:pt x="228600" y="2033337"/>
                </a:cubicBezTo>
                <a:cubicBezTo>
                  <a:pt x="235405" y="2046096"/>
                  <a:pt x="244642" y="2057400"/>
                  <a:pt x="252663" y="2069432"/>
                </a:cubicBezTo>
                <a:cubicBezTo>
                  <a:pt x="307187" y="2269343"/>
                  <a:pt x="223268" y="1964837"/>
                  <a:pt x="300790" y="2231858"/>
                </a:cubicBezTo>
                <a:cubicBezTo>
                  <a:pt x="309469" y="2261754"/>
                  <a:pt x="316832" y="2292016"/>
                  <a:pt x="324853" y="2322095"/>
                </a:cubicBezTo>
                <a:cubicBezTo>
                  <a:pt x="326811" y="2337757"/>
                  <a:pt x="334625" y="2412542"/>
                  <a:pt x="342900" y="2424363"/>
                </a:cubicBezTo>
                <a:cubicBezTo>
                  <a:pt x="348764" y="2432740"/>
                  <a:pt x="362919" y="2428550"/>
                  <a:pt x="372979" y="2430379"/>
                </a:cubicBezTo>
                <a:cubicBezTo>
                  <a:pt x="384980" y="2432561"/>
                  <a:pt x="397042" y="2434390"/>
                  <a:pt x="409074" y="2436395"/>
                </a:cubicBezTo>
                <a:cubicBezTo>
                  <a:pt x="431132" y="2430379"/>
                  <a:pt x="454545" y="2428051"/>
                  <a:pt x="475247" y="2418347"/>
                </a:cubicBezTo>
                <a:cubicBezTo>
                  <a:pt x="519163" y="2397762"/>
                  <a:pt x="564980" y="2377983"/>
                  <a:pt x="601579" y="2346158"/>
                </a:cubicBezTo>
                <a:cubicBezTo>
                  <a:pt x="647700" y="2306053"/>
                  <a:pt x="700814" y="2272795"/>
                  <a:pt x="739942" y="2225842"/>
                </a:cubicBezTo>
                <a:cubicBezTo>
                  <a:pt x="814053" y="2136910"/>
                  <a:pt x="857121" y="2090690"/>
                  <a:pt x="920416" y="1991226"/>
                </a:cubicBezTo>
                <a:cubicBezTo>
                  <a:pt x="934453" y="1969168"/>
                  <a:pt x="949075" y="1947472"/>
                  <a:pt x="962526" y="1925053"/>
                </a:cubicBezTo>
                <a:cubicBezTo>
                  <a:pt x="1008249" y="1848847"/>
                  <a:pt x="975760" y="1886553"/>
                  <a:pt x="1040732" y="1810753"/>
                </a:cubicBezTo>
                <a:cubicBezTo>
                  <a:pt x="1048114" y="1802140"/>
                  <a:pt x="1055357" y="1792981"/>
                  <a:pt x="1064795" y="1786689"/>
                </a:cubicBezTo>
                <a:cubicBezTo>
                  <a:pt x="1073780" y="1780699"/>
                  <a:pt x="1084848" y="1778668"/>
                  <a:pt x="1094874" y="1774658"/>
                </a:cubicBezTo>
                <a:cubicBezTo>
                  <a:pt x="1125002" y="1744528"/>
                  <a:pt x="1111059" y="1746561"/>
                  <a:pt x="1161047" y="1792705"/>
                </a:cubicBezTo>
                <a:cubicBezTo>
                  <a:pt x="1189824" y="1819268"/>
                  <a:pt x="1206532" y="1853091"/>
                  <a:pt x="1221205" y="1888958"/>
                </a:cubicBezTo>
                <a:cubicBezTo>
                  <a:pt x="1241720" y="1939105"/>
                  <a:pt x="1250258" y="1981105"/>
                  <a:pt x="1263316" y="2033337"/>
                </a:cubicBezTo>
                <a:cubicBezTo>
                  <a:pt x="1267326" y="2065421"/>
                  <a:pt x="1273879" y="2097289"/>
                  <a:pt x="1275347" y="2129589"/>
                </a:cubicBezTo>
                <a:cubicBezTo>
                  <a:pt x="1275901" y="2141774"/>
                  <a:pt x="1268984" y="2153491"/>
                  <a:pt x="1269332" y="2165684"/>
                </a:cubicBezTo>
                <a:cubicBezTo>
                  <a:pt x="1273694" y="2318354"/>
                  <a:pt x="1271553" y="2295999"/>
                  <a:pt x="1293395" y="2394284"/>
                </a:cubicBezTo>
                <a:cubicBezTo>
                  <a:pt x="1347162" y="2365333"/>
                  <a:pt x="1403887" y="2341496"/>
                  <a:pt x="1443790" y="2292016"/>
                </a:cubicBezTo>
                <a:cubicBezTo>
                  <a:pt x="1474880" y="2253464"/>
                  <a:pt x="1493804" y="2206404"/>
                  <a:pt x="1521995" y="2165684"/>
                </a:cubicBezTo>
                <a:cubicBezTo>
                  <a:pt x="1540042" y="2139616"/>
                  <a:pt x="1556472" y="2112350"/>
                  <a:pt x="1576137" y="2087479"/>
                </a:cubicBezTo>
                <a:cubicBezTo>
                  <a:pt x="1624707" y="2026053"/>
                  <a:pt x="1681626" y="1971158"/>
                  <a:pt x="1726532" y="1907005"/>
                </a:cubicBezTo>
                <a:cubicBezTo>
                  <a:pt x="1789095" y="1817628"/>
                  <a:pt x="1742463" y="1871671"/>
                  <a:pt x="1822784" y="1804737"/>
                </a:cubicBezTo>
                <a:cubicBezTo>
                  <a:pt x="1893475" y="1745828"/>
                  <a:pt x="1850305" y="1765483"/>
                  <a:pt x="1913021" y="1744579"/>
                </a:cubicBezTo>
                <a:cubicBezTo>
                  <a:pt x="1939144" y="1786376"/>
                  <a:pt x="1960544" y="1817230"/>
                  <a:pt x="1979195" y="1864895"/>
                </a:cubicBezTo>
                <a:cubicBezTo>
                  <a:pt x="1995528" y="1906635"/>
                  <a:pt x="1997385" y="1932072"/>
                  <a:pt x="2003258" y="1973179"/>
                </a:cubicBezTo>
                <a:cubicBezTo>
                  <a:pt x="2001253" y="1987216"/>
                  <a:pt x="2001541" y="2001777"/>
                  <a:pt x="1997242" y="2015289"/>
                </a:cubicBezTo>
                <a:cubicBezTo>
                  <a:pt x="1973567" y="2089695"/>
                  <a:pt x="1961277" y="2101911"/>
                  <a:pt x="1931069" y="2165684"/>
                </a:cubicBezTo>
                <a:cubicBezTo>
                  <a:pt x="1922614" y="2183532"/>
                  <a:pt x="1915026" y="2201779"/>
                  <a:pt x="1907005" y="2219826"/>
                </a:cubicBezTo>
                <a:cubicBezTo>
                  <a:pt x="1889056" y="2318550"/>
                  <a:pt x="1891029" y="2272492"/>
                  <a:pt x="1907005" y="2400300"/>
                </a:cubicBezTo>
                <a:cubicBezTo>
                  <a:pt x="1908614" y="2413175"/>
                  <a:pt x="1920591" y="2465548"/>
                  <a:pt x="1925053" y="2472489"/>
                </a:cubicBezTo>
                <a:cubicBezTo>
                  <a:pt x="1955072" y="2519186"/>
                  <a:pt x="2005847" y="2537128"/>
                  <a:pt x="2057400" y="2550695"/>
                </a:cubicBezTo>
                <a:cubicBezTo>
                  <a:pt x="2102672" y="2562609"/>
                  <a:pt x="2149642" y="2566737"/>
                  <a:pt x="2195763" y="2574758"/>
                </a:cubicBezTo>
                <a:cubicBezTo>
                  <a:pt x="2304047" y="2568742"/>
                  <a:pt x="2412653" y="2566992"/>
                  <a:pt x="2520616" y="2556710"/>
                </a:cubicBezTo>
                <a:cubicBezTo>
                  <a:pt x="2539554" y="2554906"/>
                  <a:pt x="2556302" y="2543277"/>
                  <a:pt x="2574758" y="2538663"/>
                </a:cubicBezTo>
                <a:cubicBezTo>
                  <a:pt x="2717742" y="2502918"/>
                  <a:pt x="2583272" y="2545853"/>
                  <a:pt x="2677026" y="2514600"/>
                </a:cubicBezTo>
                <a:cubicBezTo>
                  <a:pt x="2759425" y="2555800"/>
                  <a:pt x="2820419" y="2581045"/>
                  <a:pt x="2887579" y="2664995"/>
                </a:cubicBezTo>
                <a:cubicBezTo>
                  <a:pt x="2920045" y="2705578"/>
                  <a:pt x="2900158" y="2689332"/>
                  <a:pt x="2947737" y="2713121"/>
                </a:cubicBezTo>
                <a:cubicBezTo>
                  <a:pt x="2957763" y="2727158"/>
                  <a:pt x="2965618" y="2743034"/>
                  <a:pt x="2977816" y="2755232"/>
                </a:cubicBezTo>
                <a:cubicBezTo>
                  <a:pt x="2990013" y="2767429"/>
                  <a:pt x="3006674" y="2774267"/>
                  <a:pt x="3019926" y="2785310"/>
                </a:cubicBezTo>
                <a:cubicBezTo>
                  <a:pt x="3042827" y="2804394"/>
                  <a:pt x="3064641" y="2824775"/>
                  <a:pt x="3086100" y="2845468"/>
                </a:cubicBezTo>
                <a:cubicBezTo>
                  <a:pt x="3308385" y="3059814"/>
                  <a:pt x="3080277" y="2853648"/>
                  <a:pt x="3272590" y="3013910"/>
                </a:cubicBezTo>
                <a:cubicBezTo>
                  <a:pt x="3332369" y="3063726"/>
                  <a:pt x="3319995" y="3065664"/>
                  <a:pt x="3380874" y="3098132"/>
                </a:cubicBezTo>
                <a:cubicBezTo>
                  <a:pt x="3433665" y="3126287"/>
                  <a:pt x="3437585" y="3115239"/>
                  <a:pt x="3507205" y="3134226"/>
                </a:cubicBezTo>
                <a:cubicBezTo>
                  <a:pt x="3567799" y="3150751"/>
                  <a:pt x="3628654" y="3166904"/>
                  <a:pt x="3687679" y="3188368"/>
                </a:cubicBezTo>
                <a:cubicBezTo>
                  <a:pt x="3761623" y="3215258"/>
                  <a:pt x="3731082" y="3206740"/>
                  <a:pt x="3777916" y="3218447"/>
                </a:cubicBezTo>
                <a:cubicBezTo>
                  <a:pt x="3781926" y="3224463"/>
                  <a:pt x="3784393" y="3231866"/>
                  <a:pt x="3789947" y="3236495"/>
                </a:cubicBezTo>
                <a:cubicBezTo>
                  <a:pt x="3796836" y="3242236"/>
                  <a:pt x="3808270" y="3241637"/>
                  <a:pt x="3814011" y="3248526"/>
                </a:cubicBezTo>
                <a:cubicBezTo>
                  <a:pt x="3845696" y="3286548"/>
                  <a:pt x="3852912" y="3320312"/>
                  <a:pt x="3874169" y="3362826"/>
                </a:cubicBezTo>
                <a:cubicBezTo>
                  <a:pt x="3883402" y="3381292"/>
                  <a:pt x="3894221" y="3398921"/>
                  <a:pt x="3904247" y="3416968"/>
                </a:cubicBezTo>
                <a:cubicBezTo>
                  <a:pt x="3912265" y="3449040"/>
                  <a:pt x="3931947" y="3512957"/>
                  <a:pt x="3928311" y="3549316"/>
                </a:cubicBezTo>
                <a:cubicBezTo>
                  <a:pt x="3926228" y="3570148"/>
                  <a:pt x="3919626" y="3590749"/>
                  <a:pt x="3910263" y="3609474"/>
                </a:cubicBezTo>
                <a:cubicBezTo>
                  <a:pt x="3903259" y="3623482"/>
                  <a:pt x="3894192" y="3638564"/>
                  <a:pt x="3880184" y="3645568"/>
                </a:cubicBezTo>
                <a:cubicBezTo>
                  <a:pt x="3852340" y="3659490"/>
                  <a:pt x="3820026" y="3661611"/>
                  <a:pt x="3789947" y="3669632"/>
                </a:cubicBezTo>
                <a:cubicBezTo>
                  <a:pt x="3755398" y="3885561"/>
                  <a:pt x="3761733" y="3777677"/>
                  <a:pt x="3777916" y="4036595"/>
                </a:cubicBezTo>
                <a:cubicBezTo>
                  <a:pt x="3779422" y="4060694"/>
                  <a:pt x="3777299" y="4085567"/>
                  <a:pt x="3783932" y="4108784"/>
                </a:cubicBezTo>
                <a:cubicBezTo>
                  <a:pt x="3785918" y="4115736"/>
                  <a:pt x="3796867" y="4115704"/>
                  <a:pt x="3801979" y="4120816"/>
                </a:cubicBezTo>
                <a:cubicBezTo>
                  <a:pt x="3809068" y="4127906"/>
                  <a:pt x="3812079" y="4138766"/>
                  <a:pt x="3820026" y="4144879"/>
                </a:cubicBezTo>
                <a:cubicBezTo>
                  <a:pt x="3870544" y="4183739"/>
                  <a:pt x="3903035" y="4189135"/>
                  <a:pt x="3964405" y="4211053"/>
                </a:cubicBezTo>
                <a:cubicBezTo>
                  <a:pt x="3980447" y="4203032"/>
                  <a:pt x="3996853" y="4195699"/>
                  <a:pt x="4012532" y="4186989"/>
                </a:cubicBezTo>
                <a:cubicBezTo>
                  <a:pt x="4032974" y="4175632"/>
                  <a:pt x="4051774" y="4161353"/>
                  <a:pt x="4072690" y="4150895"/>
                </a:cubicBezTo>
                <a:cubicBezTo>
                  <a:pt x="4096006" y="4139237"/>
                  <a:pt x="4122612" y="4134370"/>
                  <a:pt x="4144879" y="4120816"/>
                </a:cubicBezTo>
                <a:cubicBezTo>
                  <a:pt x="4169224" y="4105997"/>
                  <a:pt x="4190377" y="4086290"/>
                  <a:pt x="4211053" y="4066674"/>
                </a:cubicBezTo>
                <a:cubicBezTo>
                  <a:pt x="4296739" y="3985383"/>
                  <a:pt x="4383803" y="3908935"/>
                  <a:pt x="4445669" y="3807995"/>
                </a:cubicBezTo>
                <a:cubicBezTo>
                  <a:pt x="4486221" y="3741831"/>
                  <a:pt x="4497744" y="3695832"/>
                  <a:pt x="4529890" y="3627521"/>
                </a:cubicBezTo>
                <a:cubicBezTo>
                  <a:pt x="4548982" y="3586950"/>
                  <a:pt x="4562036" y="3542218"/>
                  <a:pt x="4590047" y="3507205"/>
                </a:cubicBezTo>
                <a:cubicBezTo>
                  <a:pt x="4598068" y="3497179"/>
                  <a:pt x="4603975" y="3485009"/>
                  <a:pt x="4614111" y="3477126"/>
                </a:cubicBezTo>
                <a:cubicBezTo>
                  <a:pt x="4619503" y="3472932"/>
                  <a:pt x="4651899" y="3462525"/>
                  <a:pt x="4662237" y="3459079"/>
                </a:cubicBezTo>
                <a:cubicBezTo>
                  <a:pt x="4686300" y="3475121"/>
                  <a:pt x="4711727" y="3489285"/>
                  <a:pt x="4734426" y="3507205"/>
                </a:cubicBezTo>
                <a:cubicBezTo>
                  <a:pt x="4750007" y="3519506"/>
                  <a:pt x="4763714" y="3534162"/>
                  <a:pt x="4776537" y="3549316"/>
                </a:cubicBezTo>
                <a:cubicBezTo>
                  <a:pt x="4793774" y="3569687"/>
                  <a:pt x="4819675" y="3619746"/>
                  <a:pt x="4830679" y="3639553"/>
                </a:cubicBezTo>
                <a:cubicBezTo>
                  <a:pt x="4834690" y="3661611"/>
                  <a:pt x="4838138" y="3683778"/>
                  <a:pt x="4842711" y="3705726"/>
                </a:cubicBezTo>
                <a:cubicBezTo>
                  <a:pt x="4848168" y="3731917"/>
                  <a:pt x="4856531" y="3757514"/>
                  <a:pt x="4860758" y="3783932"/>
                </a:cubicBezTo>
                <a:cubicBezTo>
                  <a:pt x="4864573" y="3807775"/>
                  <a:pt x="4865054" y="3832036"/>
                  <a:pt x="4866774" y="3856121"/>
                </a:cubicBezTo>
                <a:cubicBezTo>
                  <a:pt x="4870359" y="3906311"/>
                  <a:pt x="4871142" y="4088416"/>
                  <a:pt x="4896853" y="4180974"/>
                </a:cubicBezTo>
                <a:cubicBezTo>
                  <a:pt x="4901439" y="4197482"/>
                  <a:pt x="4906400" y="4214225"/>
                  <a:pt x="4914900" y="4229100"/>
                </a:cubicBezTo>
                <a:cubicBezTo>
                  <a:pt x="4931141" y="4257522"/>
                  <a:pt x="4970599" y="4287612"/>
                  <a:pt x="4993105" y="4307305"/>
                </a:cubicBezTo>
                <a:cubicBezTo>
                  <a:pt x="4987089" y="4259179"/>
                  <a:pt x="4980660" y="4211102"/>
                  <a:pt x="4975058" y="4162926"/>
                </a:cubicBezTo>
                <a:cubicBezTo>
                  <a:pt x="4970633" y="4124872"/>
                  <a:pt x="4969158" y="4086443"/>
                  <a:pt x="4963026" y="4048626"/>
                </a:cubicBezTo>
                <a:cubicBezTo>
                  <a:pt x="4957107" y="4012128"/>
                  <a:pt x="4946984" y="3976437"/>
                  <a:pt x="4938963" y="3940342"/>
                </a:cubicBezTo>
                <a:cubicBezTo>
                  <a:pt x="4940968" y="3884195"/>
                  <a:pt x="4940041" y="3827866"/>
                  <a:pt x="4944979" y="3771900"/>
                </a:cubicBezTo>
                <a:cubicBezTo>
                  <a:pt x="4946094" y="3759267"/>
                  <a:pt x="4949976" y="3746358"/>
                  <a:pt x="4957011" y="3735805"/>
                </a:cubicBezTo>
                <a:cubicBezTo>
                  <a:pt x="4963064" y="3726725"/>
                  <a:pt x="5009339" y="3683102"/>
                  <a:pt x="5023184" y="3675647"/>
                </a:cubicBezTo>
                <a:cubicBezTo>
                  <a:pt x="5038269" y="3667524"/>
                  <a:pt x="5055155" y="3663302"/>
                  <a:pt x="5071311" y="3657600"/>
                </a:cubicBezTo>
                <a:cubicBezTo>
                  <a:pt x="5118787" y="3640844"/>
                  <a:pt x="5151985" y="3630117"/>
                  <a:pt x="5203658" y="3621505"/>
                </a:cubicBezTo>
                <a:cubicBezTo>
                  <a:pt x="5237515" y="3615862"/>
                  <a:pt x="5271837" y="3613484"/>
                  <a:pt x="5305926" y="3609474"/>
                </a:cubicBezTo>
                <a:cubicBezTo>
                  <a:pt x="5326804" y="3588596"/>
                  <a:pt x="5327071" y="3591248"/>
                  <a:pt x="5342021" y="3561347"/>
                </a:cubicBezTo>
                <a:cubicBezTo>
                  <a:pt x="5346850" y="3551688"/>
                  <a:pt x="5349000" y="3540812"/>
                  <a:pt x="5354053" y="3531268"/>
                </a:cubicBezTo>
                <a:cubicBezTo>
                  <a:pt x="5367087" y="3506648"/>
                  <a:pt x="5383704" y="3483996"/>
                  <a:pt x="5396163" y="3459079"/>
                </a:cubicBezTo>
                <a:cubicBezTo>
                  <a:pt x="5400174" y="3451058"/>
                  <a:pt x="5404976" y="3443386"/>
                  <a:pt x="5408195" y="3435016"/>
                </a:cubicBezTo>
                <a:cubicBezTo>
                  <a:pt x="5415024" y="3417260"/>
                  <a:pt x="5418860" y="3398407"/>
                  <a:pt x="5426242" y="3380874"/>
                </a:cubicBezTo>
                <a:cubicBezTo>
                  <a:pt x="5469875" y="3277245"/>
                  <a:pt x="5445587" y="3362077"/>
                  <a:pt x="5468353" y="3278605"/>
                </a:cubicBezTo>
                <a:cubicBezTo>
                  <a:pt x="5470528" y="3270628"/>
                  <a:pt x="5472020" y="3262469"/>
                  <a:pt x="5474369" y="3254542"/>
                </a:cubicBezTo>
                <a:cubicBezTo>
                  <a:pt x="5488065" y="3208319"/>
                  <a:pt x="5516479" y="3116179"/>
                  <a:pt x="5516479" y="3116179"/>
                </a:cubicBezTo>
                <a:cubicBezTo>
                  <a:pt x="5518484" y="3096126"/>
                  <a:pt x="5519995" y="3076018"/>
                  <a:pt x="5522495" y="3056021"/>
                </a:cubicBezTo>
                <a:cubicBezTo>
                  <a:pt x="5524008" y="3043918"/>
                  <a:pt x="5527538" y="3032085"/>
                  <a:pt x="5528511" y="3019926"/>
                </a:cubicBezTo>
                <a:cubicBezTo>
                  <a:pt x="5531553" y="2981895"/>
                  <a:pt x="5532521" y="2943726"/>
                  <a:pt x="5534526" y="2905626"/>
                </a:cubicBezTo>
                <a:cubicBezTo>
                  <a:pt x="5525436" y="2614699"/>
                  <a:pt x="5593570" y="2749459"/>
                  <a:pt x="5438274" y="2707105"/>
                </a:cubicBezTo>
                <a:cubicBezTo>
                  <a:pt x="5421632" y="2702566"/>
                  <a:pt x="5410200" y="2687052"/>
                  <a:pt x="5396163" y="2677026"/>
                </a:cubicBezTo>
                <a:cubicBezTo>
                  <a:pt x="5388657" y="2664829"/>
                  <a:pt x="5348448" y="2604621"/>
                  <a:pt x="5336005" y="2574758"/>
                </a:cubicBezTo>
                <a:cubicBezTo>
                  <a:pt x="5329415" y="2558943"/>
                  <a:pt x="5322792" y="2543069"/>
                  <a:pt x="5317958" y="2526632"/>
                </a:cubicBezTo>
                <a:cubicBezTo>
                  <a:pt x="5309488" y="2497833"/>
                  <a:pt x="5304870" y="2466149"/>
                  <a:pt x="5299911" y="2436395"/>
                </a:cubicBezTo>
                <a:cubicBezTo>
                  <a:pt x="5305927" y="2418348"/>
                  <a:pt x="5307130" y="2397894"/>
                  <a:pt x="5317958" y="2382253"/>
                </a:cubicBezTo>
                <a:cubicBezTo>
                  <a:pt x="5326189" y="2370364"/>
                  <a:pt x="5341653" y="2365629"/>
                  <a:pt x="5354053" y="2358189"/>
                </a:cubicBezTo>
                <a:cubicBezTo>
                  <a:pt x="5371756" y="2347567"/>
                  <a:pt x="5389219" y="2336242"/>
                  <a:pt x="5408195" y="2328110"/>
                </a:cubicBezTo>
                <a:cubicBezTo>
                  <a:pt x="5423360" y="2321611"/>
                  <a:pt x="5496444" y="2316278"/>
                  <a:pt x="5498432" y="2316079"/>
                </a:cubicBezTo>
                <a:cubicBezTo>
                  <a:pt x="5544592" y="2328668"/>
                  <a:pt x="5584989" y="2335038"/>
                  <a:pt x="5624763" y="2364205"/>
                </a:cubicBezTo>
                <a:cubicBezTo>
                  <a:pt x="5637393" y="2373467"/>
                  <a:pt x="5644219" y="2388792"/>
                  <a:pt x="5654842" y="2400300"/>
                </a:cubicBezTo>
                <a:cubicBezTo>
                  <a:pt x="5668307" y="2414887"/>
                  <a:pt x="5682916" y="2428373"/>
                  <a:pt x="5696953" y="2442410"/>
                </a:cubicBezTo>
                <a:cubicBezTo>
                  <a:pt x="5774121" y="2648192"/>
                  <a:pt x="5759450" y="2567073"/>
                  <a:pt x="5775158" y="2677026"/>
                </a:cubicBezTo>
                <a:cubicBezTo>
                  <a:pt x="5769142" y="2697079"/>
                  <a:pt x="5768028" y="2719320"/>
                  <a:pt x="5757111" y="2737184"/>
                </a:cubicBezTo>
                <a:cubicBezTo>
                  <a:pt x="5745281" y="2756542"/>
                  <a:pt x="5727679" y="2772457"/>
                  <a:pt x="5708984" y="2785310"/>
                </a:cubicBezTo>
                <a:cubicBezTo>
                  <a:pt x="5680594" y="2804828"/>
                  <a:pt x="5617133" y="2810645"/>
                  <a:pt x="5588669" y="2815389"/>
                </a:cubicBezTo>
                <a:cubicBezTo>
                  <a:pt x="5534527" y="2813384"/>
                  <a:pt x="5479933" y="2816630"/>
                  <a:pt x="5426242" y="2809374"/>
                </a:cubicBezTo>
                <a:cubicBezTo>
                  <a:pt x="5404839" y="2806482"/>
                  <a:pt x="5386469" y="2792445"/>
                  <a:pt x="5366084" y="2785310"/>
                </a:cubicBezTo>
                <a:cubicBezTo>
                  <a:pt x="5346324" y="2778394"/>
                  <a:pt x="5325979" y="2773279"/>
                  <a:pt x="5305926" y="2767263"/>
                </a:cubicBezTo>
                <a:cubicBezTo>
                  <a:pt x="5299910" y="2763253"/>
                  <a:pt x="5292318" y="2760939"/>
                  <a:pt x="5287879" y="2755232"/>
                </a:cubicBezTo>
                <a:cubicBezTo>
                  <a:pt x="5263451" y="2723824"/>
                  <a:pt x="5258252" y="2696428"/>
                  <a:pt x="5245769" y="2658979"/>
                </a:cubicBezTo>
                <a:cubicBezTo>
                  <a:pt x="5245861" y="2654492"/>
                  <a:pt x="5177279" y="2378366"/>
                  <a:pt x="5287879" y="2334126"/>
                </a:cubicBezTo>
                <a:cubicBezTo>
                  <a:pt x="5314536" y="2323463"/>
                  <a:pt x="5344124" y="2322535"/>
                  <a:pt x="5372100" y="2316079"/>
                </a:cubicBezTo>
                <a:cubicBezTo>
                  <a:pt x="5396269" y="2310502"/>
                  <a:pt x="5420227" y="2304048"/>
                  <a:pt x="5444290" y="2298032"/>
                </a:cubicBezTo>
                <a:cubicBezTo>
                  <a:pt x="5452311" y="2300037"/>
                  <a:pt x="5461704" y="2299133"/>
                  <a:pt x="5468353" y="2304047"/>
                </a:cubicBezTo>
                <a:cubicBezTo>
                  <a:pt x="5508409" y="2333653"/>
                  <a:pt x="5538925" y="2376448"/>
                  <a:pt x="5582653" y="2400300"/>
                </a:cubicBezTo>
                <a:lnTo>
                  <a:pt x="5648826" y="2436395"/>
                </a:lnTo>
                <a:cubicBezTo>
                  <a:pt x="5715800" y="2512936"/>
                  <a:pt x="5736045" y="2519731"/>
                  <a:pt x="5769142" y="2604837"/>
                </a:cubicBezTo>
                <a:cubicBezTo>
                  <a:pt x="5773563" y="2616205"/>
                  <a:pt x="5773153" y="2628900"/>
                  <a:pt x="5775158" y="2640932"/>
                </a:cubicBezTo>
                <a:cubicBezTo>
                  <a:pt x="5757111" y="2671011"/>
                  <a:pt x="5747605" y="2708289"/>
                  <a:pt x="5721016" y="2731168"/>
                </a:cubicBezTo>
                <a:cubicBezTo>
                  <a:pt x="5659460" y="2784135"/>
                  <a:pt x="5516479" y="2863516"/>
                  <a:pt x="5516479" y="2863516"/>
                </a:cubicBezTo>
                <a:cubicBezTo>
                  <a:pt x="5460332" y="2853490"/>
                  <a:pt x="5398163" y="2860648"/>
                  <a:pt x="5348037" y="2833437"/>
                </a:cubicBezTo>
                <a:cubicBezTo>
                  <a:pt x="5320452" y="2818462"/>
                  <a:pt x="5317193" y="2778511"/>
                  <a:pt x="5305926" y="2749216"/>
                </a:cubicBezTo>
                <a:cubicBezTo>
                  <a:pt x="5297022" y="2726065"/>
                  <a:pt x="5287879" y="2677026"/>
                  <a:pt x="5287879" y="2677026"/>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1233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why not directly encode the first word in the first translated word etc.?</a:t>
            </a:r>
          </a:p>
          <a:p>
            <a:r>
              <a:rPr lang="en-NL" dirty="0"/>
              <a:t>But that’s not how translation works...</a:t>
            </a:r>
          </a:p>
          <a:p>
            <a:r>
              <a:rPr lang="en-NL" dirty="0"/>
              <a:t>Words, meaning, grammar, syntax and morphology work; they are highly variable between languages</a:t>
            </a:r>
          </a:p>
          <a:p>
            <a:pPr lvl="5"/>
            <a:r>
              <a:rPr lang="en-NL" sz="2400" dirty="0"/>
              <a:t>Therefore, we would probably get...</a:t>
            </a:r>
          </a:p>
          <a:p>
            <a:pPr lvl="5"/>
            <a:r>
              <a:rPr lang="en-NL" sz="2400" dirty="0"/>
              <a:t>But in German, a human </a:t>
            </a:r>
            <a:r>
              <a:rPr lang="en-NL" sz="2400" dirty="0" err="1"/>
              <a:t>isst</a:t>
            </a:r>
            <a:r>
              <a:rPr lang="en-NL" sz="2400" dirty="0"/>
              <a:t> (eats) and an animal </a:t>
            </a:r>
            <a:r>
              <a:rPr lang="en-NL" sz="2400" dirty="0" err="1"/>
              <a:t>frisst</a:t>
            </a:r>
            <a:r>
              <a:rPr lang="en-NL" sz="2400" dirty="0"/>
              <a:t> (eats)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dirty="0" err="1">
                <a:sym typeface="Wingdings" panose="05000000000000000000" pitchFamily="2" charset="2"/>
              </a:rPr>
              <a:t>isst</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500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45</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This is where attention comes in...</a:t>
            </a:r>
          </a:p>
          <a:p>
            <a:r>
              <a:rPr lang="en-NL" dirty="0"/>
              <a:t>In a transformer network, the decoder can actually look back at particular parts of the input; and see which hidden state is the most relevant/similar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2882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4771324" y="1877670"/>
            <a:ext cx="7420676" cy="3888000"/>
          </a:xfrm>
        </p:spPr>
        <p:txBody>
          <a:bodyPr/>
          <a:lstStyle/>
          <a:p>
            <a:r>
              <a:rPr lang="en-NL" dirty="0"/>
              <a:t>The transformer network can pay attention to the most relevant hidden state</a:t>
            </a:r>
          </a:p>
          <a:p>
            <a:pPr lvl="1"/>
            <a:r>
              <a:rPr lang="en-NL" sz="2000" dirty="0"/>
              <a:t>Which is the hidden state where the word ‘eats’ was just encoded</a:t>
            </a:r>
          </a:p>
          <a:p>
            <a:pPr lvl="1"/>
            <a:r>
              <a:rPr lang="en-NL" sz="2000" dirty="0"/>
              <a:t>Note that the decoder no longer looks at H6, therefore the path length is much smaller and the transformer is smarter and faster!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b="1" dirty="0" err="1">
                <a:highlight>
                  <a:srgbClr val="FFFF00"/>
                </a:highlight>
                <a:sym typeface="Wingdings" panose="05000000000000000000" pitchFamily="2" charset="2"/>
              </a:rPr>
              <a:t>frisst</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BF72D17A-5584-ED39-1A55-AB8094C439EF}"/>
              </a:ext>
            </a:extLst>
          </p:cNvPr>
          <p:cNvCxnSpPr>
            <a:stCxn id="26" idx="2"/>
            <a:endCxn id="44" idx="0"/>
          </p:cNvCxnSpPr>
          <p:nvPr/>
        </p:nvCxnSpPr>
        <p:spPr>
          <a:xfrm rot="16200000" flipH="1">
            <a:off x="4672605" y="2180598"/>
            <a:ext cx="1032457" cy="5101810"/>
          </a:xfrm>
          <a:prstGeom prst="curvedConnector3">
            <a:avLst>
              <a:gd name="adj1" fmla="val 24275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181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47</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6440435" cy="4717752"/>
          </a:xfrm>
        </p:spPr>
        <p:txBody>
          <a:bodyPr/>
          <a:lstStyle/>
          <a:p>
            <a:r>
              <a:rPr lang="en-NL" dirty="0"/>
              <a:t>Why did we need attention?</a:t>
            </a:r>
          </a:p>
          <a:p>
            <a:pPr marL="914400" lvl="1" indent="-457200">
              <a:buFont typeface="+mj-lt"/>
              <a:buAutoNum type="arabicPeriod"/>
            </a:pPr>
            <a:r>
              <a:rPr lang="en-NL" dirty="0"/>
              <a:t>Limited processing capacity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marL="914400" lvl="1" indent="-457200">
              <a:buFont typeface="+mj-lt"/>
              <a:buAutoNum type="arabicPeriod"/>
            </a:pPr>
            <a:r>
              <a:rPr lang="en-NL" dirty="0">
                <a:sym typeface="Wingdings" panose="05000000000000000000" pitchFamily="2" charset="2"/>
              </a:rPr>
              <a:t>To select the most relevant piece of information for the given context</a:t>
            </a:r>
          </a:p>
          <a:p>
            <a:pPr marL="313200" indent="-342900"/>
            <a:r>
              <a:rPr lang="en-NL" dirty="0">
                <a:sym typeface="Wingdings" panose="05000000000000000000" pitchFamily="2" charset="2"/>
              </a:rPr>
              <a:t>Amazing stuff right?</a:t>
            </a:r>
          </a:p>
          <a:p>
            <a:pPr marL="313200" indent="-342900"/>
            <a:r>
              <a:rPr lang="en-NL" dirty="0">
                <a:sym typeface="Wingdings" panose="05000000000000000000" pitchFamily="2" charset="2"/>
              </a:rPr>
              <a:t>Biomimicry is essentially how artificial neural networks were based of biological neural networks; your brain and various nervous systems</a:t>
            </a:r>
          </a:p>
          <a:p>
            <a:pPr marL="313200" indent="-342900"/>
            <a:r>
              <a:rPr lang="en-NL" dirty="0">
                <a:sym typeface="Wingdings" panose="05000000000000000000" pitchFamily="2" charset="2"/>
              </a:rPr>
              <a:t>For </a:t>
            </a:r>
            <a:r>
              <a:rPr lang="en-NL" dirty="0" err="1">
                <a:sym typeface="Wingdings" panose="05000000000000000000" pitchFamily="2" charset="2"/>
              </a:rPr>
              <a:t>RNN’s</a:t>
            </a:r>
            <a:r>
              <a:rPr lang="en-NL" dirty="0">
                <a:sym typeface="Wingdings" panose="05000000000000000000" pitchFamily="2" charset="2"/>
              </a:rPr>
              <a:t>, every step is essentially retraining the sample: multi-step back </a:t>
            </a:r>
            <a:r>
              <a:rPr lang="en-NL" dirty="0" err="1">
                <a:sym typeface="Wingdings" panose="05000000000000000000" pitchFamily="2" charset="2"/>
              </a:rPr>
              <a:t>progation</a:t>
            </a:r>
            <a:r>
              <a:rPr lang="en-NL" dirty="0">
                <a:sym typeface="Wingdings" panose="05000000000000000000" pitchFamily="2" charset="2"/>
              </a:rPr>
              <a:t>. </a:t>
            </a:r>
          </a:p>
          <a:p>
            <a:pPr marL="313200" indent="-342900"/>
            <a:r>
              <a:rPr lang="en-NL" dirty="0">
                <a:sym typeface="Wingdings" panose="05000000000000000000" pitchFamily="2" charset="2"/>
              </a:rPr>
              <a:t>T</a:t>
            </a:r>
            <a:r>
              <a:rPr lang="en-US" dirty="0">
                <a:sym typeface="Wingdings" panose="05000000000000000000" pitchFamily="2" charset="2"/>
              </a:rPr>
              <a:t>h</a:t>
            </a:r>
            <a:r>
              <a:rPr lang="en-NL" dirty="0">
                <a:sym typeface="Wingdings" panose="05000000000000000000" pitchFamily="2" charset="2"/>
              </a:rPr>
              <a:t>is isn’t the case for transformers!</a:t>
            </a:r>
          </a:p>
          <a:p>
            <a:pPr lvl="1"/>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978317" y="1713238"/>
            <a:ext cx="5157036" cy="2844800"/>
          </a:xfrm>
          <a:prstGeom prst="rect">
            <a:avLst/>
          </a:prstGeom>
          <a:ln/>
        </p:spPr>
      </p:pic>
    </p:spTree>
    <p:extLst>
      <p:ext uri="{BB962C8B-B14F-4D97-AF65-F5344CB8AC3E}">
        <p14:creationId xmlns:p14="http://schemas.microsoft.com/office/powerpoint/2010/main" val="17232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0F9AD-A025-6569-C491-603019612138}"/>
              </a:ext>
            </a:extLst>
          </p:cNvPr>
          <p:cNvSpPr>
            <a:spLocks noGrp="1"/>
          </p:cNvSpPr>
          <p:nvPr>
            <p:ph type="sldNum" sz="quarter" idx="12"/>
          </p:nvPr>
        </p:nvSpPr>
        <p:spPr/>
        <p:txBody>
          <a:bodyPr/>
          <a:lstStyle/>
          <a:p>
            <a:fld id="{AA6C878E-6624-8940-965B-E61AF946BCDB}" type="slidenum">
              <a:rPr lang="nl-NL" smtClean="0"/>
              <a:t>48</a:t>
            </a:fld>
            <a:endParaRPr lang="nl-NL"/>
          </a:p>
        </p:txBody>
      </p:sp>
      <p:sp>
        <p:nvSpPr>
          <p:cNvPr id="3" name="Text Placeholder 2">
            <a:extLst>
              <a:ext uri="{FF2B5EF4-FFF2-40B4-BE49-F238E27FC236}">
                <a16:creationId xmlns:a16="http://schemas.microsoft.com/office/drawing/2014/main" id="{83220C67-E2E0-76E1-EDDD-5DCEBCE36D85}"/>
              </a:ext>
            </a:extLst>
          </p:cNvPr>
          <p:cNvSpPr>
            <a:spLocks noGrp="1"/>
          </p:cNvSpPr>
          <p:nvPr>
            <p:ph type="body" sz="quarter" idx="16"/>
          </p:nvPr>
        </p:nvSpPr>
        <p:spPr>
          <a:xfrm>
            <a:off x="537883" y="1399342"/>
            <a:ext cx="3113702" cy="2198100"/>
          </a:xfrm>
        </p:spPr>
        <p:txBody>
          <a:bodyPr/>
          <a:lstStyle/>
          <a:p>
            <a:r>
              <a:rPr lang="en-NL" dirty="0"/>
              <a:t>And you haven’t learned working with </a:t>
            </a:r>
            <a:r>
              <a:rPr lang="en-NL" dirty="0" err="1"/>
              <a:t>RNN’s</a:t>
            </a:r>
            <a:r>
              <a:rPr lang="en-NL" dirty="0"/>
              <a:t> so stop here...</a:t>
            </a:r>
          </a:p>
          <a:p>
            <a:endParaRPr lang="en-NL" dirty="0"/>
          </a:p>
          <a:p>
            <a:r>
              <a:rPr lang="en-NL" dirty="0"/>
              <a:t>But you get the point</a:t>
            </a:r>
            <a:endParaRPr lang="en-GB" dirty="0"/>
          </a:p>
        </p:txBody>
      </p:sp>
      <p:sp>
        <p:nvSpPr>
          <p:cNvPr id="5" name="Title 4">
            <a:extLst>
              <a:ext uri="{FF2B5EF4-FFF2-40B4-BE49-F238E27FC236}">
                <a16:creationId xmlns:a16="http://schemas.microsoft.com/office/drawing/2014/main" id="{11F7BF33-3F51-F131-33D4-DDC2BB21FE67}"/>
              </a:ext>
            </a:extLst>
          </p:cNvPr>
          <p:cNvSpPr>
            <a:spLocks noGrp="1"/>
          </p:cNvSpPr>
          <p:nvPr>
            <p:ph type="title"/>
          </p:nvPr>
        </p:nvSpPr>
        <p:spPr>
          <a:xfrm>
            <a:off x="162426" y="136525"/>
            <a:ext cx="11520378" cy="1143636"/>
          </a:xfrm>
        </p:spPr>
        <p:txBody>
          <a:bodyPr/>
          <a:lstStyle/>
          <a:p>
            <a:r>
              <a:rPr lang="en-NL" sz="4400" dirty="0"/>
              <a:t>Full Transformer NN is more complicated ofc...</a:t>
            </a:r>
            <a:endParaRPr lang="en-GB" dirty="0"/>
          </a:p>
        </p:txBody>
      </p:sp>
      <p:pic>
        <p:nvPicPr>
          <p:cNvPr id="2052" name="Picture 4">
            <a:extLst>
              <a:ext uri="{FF2B5EF4-FFF2-40B4-BE49-F238E27FC236}">
                <a16:creationId xmlns:a16="http://schemas.microsoft.com/office/drawing/2014/main" id="{6BCE63E6-B903-93D9-5FCF-C6D361B1A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153" y="1335438"/>
            <a:ext cx="8085221" cy="430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31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49</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4771324" y="1877670"/>
            <a:ext cx="7420676" cy="3888000"/>
          </a:xfrm>
        </p:spPr>
        <p:txBody>
          <a:bodyPr/>
          <a:lstStyle/>
          <a:p>
            <a:r>
              <a:rPr lang="en-NL" dirty="0"/>
              <a:t>The transformer network can pay attention to the most relevant hidden state</a:t>
            </a:r>
          </a:p>
          <a:p>
            <a:pPr lvl="1"/>
            <a:r>
              <a:rPr lang="en-NL" sz="2000" dirty="0"/>
              <a:t>Which is the hidden state where the word ‘eats’ was just encoded</a:t>
            </a:r>
          </a:p>
          <a:p>
            <a:pPr lvl="1"/>
            <a:r>
              <a:rPr lang="en-NL" sz="2000" dirty="0"/>
              <a:t>Note that the decoder no longer looks at H6, therefore the path length is much smaller and the transformer is smarter and faster!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b="1" dirty="0" err="1">
                <a:highlight>
                  <a:srgbClr val="FFFF00"/>
                </a:highlight>
                <a:sym typeface="Wingdings" panose="05000000000000000000" pitchFamily="2" charset="2"/>
              </a:rPr>
              <a:t>frisst</a:t>
            </a:r>
            <a:endParaRPr lang="en-NL" b="1" dirty="0">
              <a:highlight>
                <a:srgbClr val="FFFF00"/>
              </a:highlight>
            </a:endParaRPr>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BF72D17A-5584-ED39-1A55-AB8094C439EF}"/>
              </a:ext>
            </a:extLst>
          </p:cNvPr>
          <p:cNvCxnSpPr>
            <a:stCxn id="26" idx="2"/>
            <a:endCxn id="44" idx="0"/>
          </p:cNvCxnSpPr>
          <p:nvPr/>
        </p:nvCxnSpPr>
        <p:spPr>
          <a:xfrm rot="16200000" flipH="1">
            <a:off x="4672605" y="2180598"/>
            <a:ext cx="1032457" cy="5101810"/>
          </a:xfrm>
          <a:prstGeom prst="curvedConnector3">
            <a:avLst>
              <a:gd name="adj1" fmla="val 24275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63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5FEF2-2B9D-829E-A392-718D4074CEE6}"/>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20439A8F-4ECD-8577-B642-4A695613B1AC}"/>
              </a:ext>
            </a:extLst>
          </p:cNvPr>
          <p:cNvSpPr>
            <a:spLocks noGrp="1"/>
          </p:cNvSpPr>
          <p:nvPr>
            <p:ph sz="quarter" idx="15"/>
          </p:nvPr>
        </p:nvSpPr>
        <p:spPr/>
        <p:txBody>
          <a:bodyPr/>
          <a:lstStyle/>
          <a:p>
            <a:r>
              <a:rPr lang="en-GB" dirty="0"/>
              <a:t>Human language learning</a:t>
            </a:r>
          </a:p>
          <a:p>
            <a:pPr lvl="1"/>
            <a:r>
              <a:rPr lang="en-GB" dirty="0"/>
              <a:t>Identify processes and mechanisms involved in learning language</a:t>
            </a:r>
          </a:p>
          <a:p>
            <a:pPr lvl="1"/>
            <a:r>
              <a:rPr lang="en-GB" dirty="0"/>
              <a:t>Detect common behavioural patterns among </a:t>
            </a:r>
            <a:r>
              <a:rPr lang="en-NL" dirty="0"/>
              <a:t>humans; specifically </a:t>
            </a:r>
            <a:r>
              <a:rPr lang="en-GB" dirty="0"/>
              <a:t>children</a:t>
            </a:r>
          </a:p>
          <a:p>
            <a:r>
              <a:rPr lang="en-GB" dirty="0"/>
              <a:t>(Computational) modelling</a:t>
            </a:r>
          </a:p>
          <a:p>
            <a:pPr lvl="1"/>
            <a:r>
              <a:rPr lang="en-GB" dirty="0"/>
              <a:t>Simulate a cognitive process via computational tools and techniques</a:t>
            </a:r>
          </a:p>
          <a:p>
            <a:pPr lvl="1"/>
            <a:r>
              <a:rPr lang="en-GB" dirty="0"/>
              <a:t>Use the model to explain the observed human behaviour</a:t>
            </a:r>
          </a:p>
          <a:p>
            <a:r>
              <a:rPr lang="en-GB" dirty="0"/>
              <a:t>Modelling of language learning</a:t>
            </a:r>
          </a:p>
          <a:p>
            <a:pPr lvl="1"/>
            <a:r>
              <a:rPr lang="en-GB" dirty="0"/>
              <a:t>Develop computational simulations of the process of human</a:t>
            </a:r>
            <a:r>
              <a:rPr lang="en-NL" dirty="0"/>
              <a:t> </a:t>
            </a:r>
            <a:r>
              <a:rPr lang="en-GB" dirty="0"/>
              <a:t>language acquisition</a:t>
            </a:r>
          </a:p>
        </p:txBody>
      </p:sp>
      <p:sp>
        <p:nvSpPr>
          <p:cNvPr id="4" name="Title 3">
            <a:extLst>
              <a:ext uri="{FF2B5EF4-FFF2-40B4-BE49-F238E27FC236}">
                <a16:creationId xmlns:a16="http://schemas.microsoft.com/office/drawing/2014/main" id="{14E3EF88-1FF0-2FB6-0DE2-652BFFA32083}"/>
              </a:ext>
            </a:extLst>
          </p:cNvPr>
          <p:cNvSpPr>
            <a:spLocks noGrp="1"/>
          </p:cNvSpPr>
          <p:nvPr>
            <p:ph type="title"/>
          </p:nvPr>
        </p:nvSpPr>
        <p:spPr>
          <a:xfrm>
            <a:off x="537882" y="412477"/>
            <a:ext cx="11374718" cy="867684"/>
          </a:xfrm>
        </p:spPr>
        <p:txBody>
          <a:bodyPr/>
          <a:lstStyle/>
          <a:p>
            <a:r>
              <a:rPr lang="en-GB" dirty="0"/>
              <a:t>What is Modelling of Language Learning?</a:t>
            </a:r>
          </a:p>
        </p:txBody>
      </p:sp>
    </p:spTree>
    <p:extLst>
      <p:ext uri="{BB962C8B-B14F-4D97-AF65-F5344CB8AC3E}">
        <p14:creationId xmlns:p14="http://schemas.microsoft.com/office/powerpoint/2010/main" val="1586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FC899-8716-4034-8BA2-4971393E6103}"/>
              </a:ext>
            </a:extLst>
          </p:cNvPr>
          <p:cNvSpPr>
            <a:spLocks noGrp="1"/>
          </p:cNvSpPr>
          <p:nvPr>
            <p:ph type="sldNum" sz="quarter" idx="12"/>
          </p:nvPr>
        </p:nvSpPr>
        <p:spPr/>
        <p:txBody>
          <a:bodyPr/>
          <a:lstStyle/>
          <a:p>
            <a:fld id="{AA6C878E-6624-8940-965B-E61AF946BCDB}" type="slidenum">
              <a:rPr lang="nl-NL" smtClean="0"/>
              <a:t>50</a:t>
            </a:fld>
            <a:endParaRPr lang="nl-NL"/>
          </a:p>
        </p:txBody>
      </p:sp>
      <p:sp>
        <p:nvSpPr>
          <p:cNvPr id="3" name="Text Placeholder 2">
            <a:extLst>
              <a:ext uri="{FF2B5EF4-FFF2-40B4-BE49-F238E27FC236}">
                <a16:creationId xmlns:a16="http://schemas.microsoft.com/office/drawing/2014/main" id="{F20BA766-E280-3ADA-F469-9B8A244A7DDD}"/>
              </a:ext>
            </a:extLst>
          </p:cNvPr>
          <p:cNvSpPr>
            <a:spLocks noGrp="1"/>
          </p:cNvSpPr>
          <p:nvPr>
            <p:ph type="body" sz="quarter" idx="16"/>
          </p:nvPr>
        </p:nvSpPr>
        <p:spPr>
          <a:xfrm>
            <a:off x="537882" y="1736228"/>
            <a:ext cx="11144922" cy="471498"/>
          </a:xfrm>
        </p:spPr>
        <p:txBody>
          <a:bodyPr/>
          <a:lstStyle/>
          <a:p>
            <a:r>
              <a:rPr lang="en-GB" dirty="0"/>
              <a:t>Elman (1990): Language Modelling</a:t>
            </a:r>
            <a:r>
              <a:rPr lang="en-NL" dirty="0"/>
              <a:t> - Phonological</a:t>
            </a:r>
            <a:endParaRPr lang="en-GB" dirty="0"/>
          </a:p>
        </p:txBody>
      </p:sp>
      <p:pic>
        <p:nvPicPr>
          <p:cNvPr id="7" name="Content Placeholder 6" descr="Diagram&#10;&#10;Description automatically generated">
            <a:extLst>
              <a:ext uri="{FF2B5EF4-FFF2-40B4-BE49-F238E27FC236}">
                <a16:creationId xmlns:a16="http://schemas.microsoft.com/office/drawing/2014/main" id="{92B76E45-58F1-C9E8-26C5-A7EA59418285}"/>
              </a:ext>
            </a:extLst>
          </p:cNvPr>
          <p:cNvPicPr>
            <a:picLocks noGrp="1" noChangeAspect="1"/>
          </p:cNvPicPr>
          <p:nvPr>
            <p:ph sz="quarter" idx="15"/>
          </p:nvPr>
        </p:nvPicPr>
        <p:blipFill>
          <a:blip r:embed="rId2"/>
          <a:stretch>
            <a:fillRect/>
          </a:stretch>
        </p:blipFill>
        <p:spPr>
          <a:xfrm>
            <a:off x="2762788" y="2219325"/>
            <a:ext cx="6694999" cy="3735388"/>
          </a:xfrm>
        </p:spPr>
      </p:pic>
      <p:sp>
        <p:nvSpPr>
          <p:cNvPr id="5" name="Title 4">
            <a:extLst>
              <a:ext uri="{FF2B5EF4-FFF2-40B4-BE49-F238E27FC236}">
                <a16:creationId xmlns:a16="http://schemas.microsoft.com/office/drawing/2014/main" id="{D548C249-26AD-31E3-119C-B78327C1841C}"/>
              </a:ext>
            </a:extLst>
          </p:cNvPr>
          <p:cNvSpPr>
            <a:spLocks noGrp="1"/>
          </p:cNvSpPr>
          <p:nvPr>
            <p:ph type="title"/>
          </p:nvPr>
        </p:nvSpPr>
        <p:spPr/>
        <p:txBody>
          <a:bodyPr/>
          <a:lstStyle/>
          <a:p>
            <a:r>
              <a:rPr lang="en-NL" dirty="0"/>
              <a:t>Although people have been doing it before google...</a:t>
            </a:r>
            <a:endParaRPr lang="en-GB" dirty="0"/>
          </a:p>
        </p:txBody>
      </p:sp>
    </p:spTree>
    <p:extLst>
      <p:ext uri="{BB962C8B-B14F-4D97-AF65-F5344CB8AC3E}">
        <p14:creationId xmlns:p14="http://schemas.microsoft.com/office/powerpoint/2010/main" val="172452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667F49-C9AB-CDB7-FA25-A434FAB1FBB2}"/>
              </a:ext>
            </a:extLst>
          </p:cNvPr>
          <p:cNvSpPr>
            <a:spLocks noGrp="1"/>
          </p:cNvSpPr>
          <p:nvPr>
            <p:ph type="sldNum" sz="quarter" idx="12"/>
          </p:nvPr>
        </p:nvSpPr>
        <p:spPr/>
        <p:txBody>
          <a:bodyPr/>
          <a:lstStyle/>
          <a:p>
            <a:fld id="{AA6C878E-6624-8940-965B-E61AF946BCDB}" type="slidenum">
              <a:rPr lang="nl-NL" smtClean="0"/>
              <a:t>51</a:t>
            </a:fld>
            <a:endParaRPr lang="nl-NL"/>
          </a:p>
        </p:txBody>
      </p:sp>
      <p:sp>
        <p:nvSpPr>
          <p:cNvPr id="3" name="Text Placeholder 2">
            <a:extLst>
              <a:ext uri="{FF2B5EF4-FFF2-40B4-BE49-F238E27FC236}">
                <a16:creationId xmlns:a16="http://schemas.microsoft.com/office/drawing/2014/main" id="{B6C58B42-A127-6DE4-CCE2-E8B2344B782E}"/>
              </a:ext>
            </a:extLst>
          </p:cNvPr>
          <p:cNvSpPr>
            <a:spLocks noGrp="1"/>
          </p:cNvSpPr>
          <p:nvPr>
            <p:ph type="body" sz="quarter" idx="16"/>
          </p:nvPr>
        </p:nvSpPr>
        <p:spPr>
          <a:xfrm>
            <a:off x="537882" y="1856613"/>
            <a:ext cx="11144922" cy="471498"/>
          </a:xfrm>
        </p:spPr>
        <p:txBody>
          <a:bodyPr/>
          <a:lstStyle/>
          <a:p>
            <a:r>
              <a:rPr lang="en-NL" dirty="0"/>
              <a:t>Predicting the piece of information!</a:t>
            </a:r>
            <a:endParaRPr lang="en-GB" dirty="0"/>
          </a:p>
        </p:txBody>
      </p:sp>
      <p:sp>
        <p:nvSpPr>
          <p:cNvPr id="4" name="Content Placeholder 3">
            <a:extLst>
              <a:ext uri="{FF2B5EF4-FFF2-40B4-BE49-F238E27FC236}">
                <a16:creationId xmlns:a16="http://schemas.microsoft.com/office/drawing/2014/main" id="{5DB0280B-F4E1-2E9A-F8CC-A76717A218E3}"/>
              </a:ext>
            </a:extLst>
          </p:cNvPr>
          <p:cNvSpPr>
            <a:spLocks noGrp="1"/>
          </p:cNvSpPr>
          <p:nvPr>
            <p:ph sz="quarter" idx="15"/>
          </p:nvPr>
        </p:nvSpPr>
        <p:spPr>
          <a:xfrm>
            <a:off x="537882" y="2328111"/>
            <a:ext cx="11144920" cy="3289642"/>
          </a:xfrm>
        </p:spPr>
        <p:txBody>
          <a:bodyPr/>
          <a:lstStyle/>
          <a:p>
            <a:r>
              <a:rPr lang="en-NL" dirty="0"/>
              <a:t>It can be a lot of fun:</a:t>
            </a:r>
          </a:p>
          <a:p>
            <a:pPr lvl="1"/>
            <a:r>
              <a:rPr lang="en-NL" dirty="0"/>
              <a:t>Predicting how a film is going to end</a:t>
            </a:r>
          </a:p>
          <a:p>
            <a:pPr lvl="1"/>
            <a:r>
              <a:rPr lang="en-NL" dirty="0"/>
              <a:t>Predicting the pattern of a game character</a:t>
            </a:r>
          </a:p>
          <a:p>
            <a:pPr lvl="1"/>
            <a:r>
              <a:rPr lang="en-NL" dirty="0"/>
              <a:t>Predicting the next sound in a song</a:t>
            </a:r>
          </a:p>
          <a:p>
            <a:pPr lvl="1"/>
            <a:r>
              <a:rPr lang="en-NL" dirty="0"/>
              <a:t>Predicting the next value in sudoku</a:t>
            </a:r>
          </a:p>
          <a:p>
            <a:pPr marL="0" indent="-29700">
              <a:buNone/>
            </a:pPr>
            <a:endParaRPr lang="en-NL" dirty="0"/>
          </a:p>
          <a:p>
            <a:pPr marL="0" indent="-29700">
              <a:buNone/>
            </a:pPr>
            <a:r>
              <a:rPr lang="en-NL" dirty="0"/>
              <a:t>Fun == Pattern recognition and prediction! :D</a:t>
            </a:r>
          </a:p>
          <a:p>
            <a:pPr marL="0" indent="-29700">
              <a:buNone/>
            </a:pPr>
            <a:endParaRPr lang="en-NL" dirty="0"/>
          </a:p>
        </p:txBody>
      </p:sp>
      <p:sp>
        <p:nvSpPr>
          <p:cNvPr id="5" name="Title 4">
            <a:extLst>
              <a:ext uri="{FF2B5EF4-FFF2-40B4-BE49-F238E27FC236}">
                <a16:creationId xmlns:a16="http://schemas.microsoft.com/office/drawing/2014/main" id="{BD983855-9D7E-6814-37D2-49133DC8D098}"/>
              </a:ext>
            </a:extLst>
          </p:cNvPr>
          <p:cNvSpPr>
            <a:spLocks noGrp="1"/>
          </p:cNvSpPr>
          <p:nvPr>
            <p:ph type="title"/>
          </p:nvPr>
        </p:nvSpPr>
        <p:spPr/>
        <p:txBody>
          <a:bodyPr/>
          <a:lstStyle/>
          <a:p>
            <a:r>
              <a:rPr lang="en-NL" dirty="0"/>
              <a:t>So what are humans doing when forming/consuming language?</a:t>
            </a:r>
            <a:endParaRPr lang="en-GB" dirty="0"/>
          </a:p>
        </p:txBody>
      </p:sp>
    </p:spTree>
    <p:extLst>
      <p:ext uri="{BB962C8B-B14F-4D97-AF65-F5344CB8AC3E}">
        <p14:creationId xmlns:p14="http://schemas.microsoft.com/office/powerpoint/2010/main" val="2112737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AAAC9E-6C91-ADEC-8F56-415BDCDC0275}"/>
              </a:ext>
            </a:extLst>
          </p:cNvPr>
          <p:cNvSpPr>
            <a:spLocks noGrp="1"/>
          </p:cNvSpPr>
          <p:nvPr>
            <p:ph type="sldNum" sz="quarter" idx="12"/>
          </p:nvPr>
        </p:nvSpPr>
        <p:spPr/>
        <p:txBody>
          <a:bodyPr/>
          <a:lstStyle/>
          <a:p>
            <a:fld id="{AA6C878E-6624-8940-965B-E61AF946BCDB}" type="slidenum">
              <a:rPr lang="nl-NL" smtClean="0"/>
              <a:t>52</a:t>
            </a:fld>
            <a:endParaRPr lang="nl-NL"/>
          </a:p>
        </p:txBody>
      </p:sp>
      <p:pic>
        <p:nvPicPr>
          <p:cNvPr id="6" name="Online Media 5" title="WINNAAR LVK 2023: Pruuf Mar - Ojjem Blieve Hale (Ysselsteyn)">
            <a:hlinkClick r:id="" action="ppaction://media"/>
            <a:extLst>
              <a:ext uri="{FF2B5EF4-FFF2-40B4-BE49-F238E27FC236}">
                <a16:creationId xmlns:a16="http://schemas.microsoft.com/office/drawing/2014/main" id="{E5F19F13-0C15-1CCF-F145-DF9D2616BC03}"/>
              </a:ext>
            </a:extLst>
          </p:cNvPr>
          <p:cNvPicPr>
            <a:picLocks noGrp="1" noRot="1" noChangeAspect="1"/>
          </p:cNvPicPr>
          <p:nvPr>
            <p:ph sz="quarter" idx="15"/>
            <a:videoFile r:link="rId1"/>
          </p:nvPr>
        </p:nvPicPr>
        <p:blipFill>
          <a:blip r:embed="rId3"/>
          <a:stretch>
            <a:fillRect/>
          </a:stretch>
        </p:blipFill>
        <p:spPr>
          <a:xfrm>
            <a:off x="1492041" y="1280161"/>
            <a:ext cx="8793036" cy="4968239"/>
          </a:xfrm>
          <a:prstGeom prst="rect">
            <a:avLst/>
          </a:prstGeom>
        </p:spPr>
      </p:pic>
      <p:sp>
        <p:nvSpPr>
          <p:cNvPr id="5" name="Title 4">
            <a:extLst>
              <a:ext uri="{FF2B5EF4-FFF2-40B4-BE49-F238E27FC236}">
                <a16:creationId xmlns:a16="http://schemas.microsoft.com/office/drawing/2014/main" id="{ECB555AF-C0BB-35C9-CB6B-FC9D0219FDB8}"/>
              </a:ext>
            </a:extLst>
          </p:cNvPr>
          <p:cNvSpPr>
            <a:spLocks noGrp="1"/>
          </p:cNvSpPr>
          <p:nvPr>
            <p:ph type="title"/>
          </p:nvPr>
        </p:nvSpPr>
        <p:spPr/>
        <p:txBody>
          <a:bodyPr/>
          <a:lstStyle/>
          <a:p>
            <a:r>
              <a:rPr lang="en-NL" dirty="0"/>
              <a:t>Music can be very intuitive to predict!</a:t>
            </a:r>
            <a:endParaRPr lang="en-GB" dirty="0"/>
          </a:p>
        </p:txBody>
      </p:sp>
    </p:spTree>
    <p:extLst>
      <p:ext uri="{BB962C8B-B14F-4D97-AF65-F5344CB8AC3E}">
        <p14:creationId xmlns:p14="http://schemas.microsoft.com/office/powerpoint/2010/main" val="179610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52221-F8D6-6336-1FF3-558126A063F1}"/>
              </a:ext>
            </a:extLst>
          </p:cNvPr>
          <p:cNvSpPr>
            <a:spLocks noGrp="1"/>
          </p:cNvSpPr>
          <p:nvPr>
            <p:ph type="sldNum" sz="quarter" idx="12"/>
          </p:nvPr>
        </p:nvSpPr>
        <p:spPr/>
        <p:txBody>
          <a:bodyPr/>
          <a:lstStyle/>
          <a:p>
            <a:fld id="{AA6C878E-6624-8940-965B-E61AF946BCDB}" type="slidenum">
              <a:rPr lang="nl-NL" smtClean="0"/>
              <a:t>53</a:t>
            </a:fld>
            <a:endParaRPr lang="nl-NL"/>
          </a:p>
        </p:txBody>
      </p:sp>
      <p:sp>
        <p:nvSpPr>
          <p:cNvPr id="3" name="Text Placeholder 2">
            <a:extLst>
              <a:ext uri="{FF2B5EF4-FFF2-40B4-BE49-F238E27FC236}">
                <a16:creationId xmlns:a16="http://schemas.microsoft.com/office/drawing/2014/main" id="{F2AC9A1D-1130-BE91-624A-AFAEEAC12731}"/>
              </a:ext>
            </a:extLst>
          </p:cNvPr>
          <p:cNvSpPr>
            <a:spLocks noGrp="1"/>
          </p:cNvSpPr>
          <p:nvPr>
            <p:ph type="body" sz="quarter" idx="13"/>
          </p:nvPr>
        </p:nvSpPr>
        <p:spPr/>
        <p:txBody>
          <a:bodyPr/>
          <a:lstStyle/>
          <a:p>
            <a:r>
              <a:rPr lang="en-NL" dirty="0"/>
              <a:t>That’s it for this block!</a:t>
            </a:r>
            <a:endParaRPr lang="en-GB" dirty="0"/>
          </a:p>
        </p:txBody>
      </p:sp>
      <p:sp>
        <p:nvSpPr>
          <p:cNvPr id="4" name="Content Placeholder 3">
            <a:extLst>
              <a:ext uri="{FF2B5EF4-FFF2-40B4-BE49-F238E27FC236}">
                <a16:creationId xmlns:a16="http://schemas.microsoft.com/office/drawing/2014/main" id="{812235F5-838F-95EB-BBED-7DCBF7270530}"/>
              </a:ext>
            </a:extLst>
          </p:cNvPr>
          <p:cNvSpPr>
            <a:spLocks noGrp="1"/>
          </p:cNvSpPr>
          <p:nvPr>
            <p:ph sz="quarter" idx="15"/>
          </p:nvPr>
        </p:nvSpPr>
        <p:spPr/>
        <p:txBody>
          <a:bodyPr/>
          <a:lstStyle/>
          <a:p>
            <a:r>
              <a:rPr lang="en-NL" dirty="0"/>
              <a:t>Any questions?</a:t>
            </a:r>
            <a:endParaRPr lang="en-GB" dirty="0"/>
          </a:p>
        </p:txBody>
      </p:sp>
    </p:spTree>
    <p:extLst>
      <p:ext uri="{BB962C8B-B14F-4D97-AF65-F5344CB8AC3E}">
        <p14:creationId xmlns:p14="http://schemas.microsoft.com/office/powerpoint/2010/main" val="269728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A63E3-FCA4-E6F1-7943-149AC8167B9C}"/>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BF92EF7E-420C-BB97-8CA3-4FD508DEF9DE}"/>
              </a:ext>
            </a:extLst>
          </p:cNvPr>
          <p:cNvSpPr>
            <a:spLocks noGrp="1"/>
          </p:cNvSpPr>
          <p:nvPr>
            <p:ph type="body" sz="quarter" idx="16"/>
          </p:nvPr>
        </p:nvSpPr>
        <p:spPr/>
        <p:txBody>
          <a:bodyPr/>
          <a:lstStyle/>
          <a:p>
            <a:r>
              <a:rPr lang="en-GB" dirty="0"/>
              <a:t>Learning the meaning of words: associating a mental</a:t>
            </a:r>
          </a:p>
          <a:p>
            <a:r>
              <a:rPr lang="en-GB" dirty="0"/>
              <a:t>representation, or concept, with a word form</a:t>
            </a:r>
          </a:p>
        </p:txBody>
      </p:sp>
      <p:pic>
        <p:nvPicPr>
          <p:cNvPr id="7" name="Content Placeholder 6" descr="Shape, arrow&#10;&#10;Description automatically generated">
            <a:extLst>
              <a:ext uri="{FF2B5EF4-FFF2-40B4-BE49-F238E27FC236}">
                <a16:creationId xmlns:a16="http://schemas.microsoft.com/office/drawing/2014/main" id="{71CAF9F8-88A4-1F3F-EEBE-1BBBD86BB02A}"/>
              </a:ext>
            </a:extLst>
          </p:cNvPr>
          <p:cNvPicPr>
            <a:picLocks noGrp="1" noChangeAspect="1"/>
          </p:cNvPicPr>
          <p:nvPr>
            <p:ph sz="quarter" idx="15"/>
          </p:nvPr>
        </p:nvPicPr>
        <p:blipFill>
          <a:blip r:embed="rId2"/>
          <a:stretch>
            <a:fillRect/>
          </a:stretch>
        </p:blipFill>
        <p:spPr>
          <a:xfrm>
            <a:off x="2843213" y="2808288"/>
            <a:ext cx="6534150" cy="2486025"/>
          </a:xfrm>
        </p:spPr>
      </p:pic>
      <p:sp>
        <p:nvSpPr>
          <p:cNvPr id="5" name="Title 4">
            <a:extLst>
              <a:ext uri="{FF2B5EF4-FFF2-40B4-BE49-F238E27FC236}">
                <a16:creationId xmlns:a16="http://schemas.microsoft.com/office/drawing/2014/main" id="{1D763C0C-6800-F6F9-0EF2-AACA050103BC}"/>
              </a:ext>
            </a:extLst>
          </p:cNvPr>
          <p:cNvSpPr>
            <a:spLocks noGrp="1"/>
          </p:cNvSpPr>
          <p:nvPr>
            <p:ph type="title"/>
          </p:nvPr>
        </p:nvSpPr>
        <p:spPr/>
        <p:txBody>
          <a:bodyPr/>
          <a:lstStyle/>
          <a:p>
            <a:r>
              <a:rPr lang="en-NL" dirty="0"/>
              <a:t>Learning Words</a:t>
            </a:r>
            <a:endParaRPr lang="en-GB" dirty="0"/>
          </a:p>
        </p:txBody>
      </p:sp>
    </p:spTree>
    <p:extLst>
      <p:ext uri="{BB962C8B-B14F-4D97-AF65-F5344CB8AC3E}">
        <p14:creationId xmlns:p14="http://schemas.microsoft.com/office/powerpoint/2010/main" val="239043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59101-3D71-E132-8A50-02E26218869D}"/>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F181C0AB-6A2A-EE91-7726-9C1CD685BBC7}"/>
              </a:ext>
            </a:extLst>
          </p:cNvPr>
          <p:cNvSpPr>
            <a:spLocks noGrp="1"/>
          </p:cNvSpPr>
          <p:nvPr>
            <p:ph type="body" sz="quarter" idx="16"/>
          </p:nvPr>
        </p:nvSpPr>
        <p:spPr>
          <a:xfrm>
            <a:off x="537882" y="1399343"/>
            <a:ext cx="11144922" cy="1107320"/>
          </a:xfrm>
        </p:spPr>
        <p:txBody>
          <a:bodyPr/>
          <a:lstStyle/>
          <a:p>
            <a:r>
              <a:rPr lang="en-NL" dirty="0"/>
              <a:t>Young </a:t>
            </a:r>
            <a:r>
              <a:rPr lang="en-GB" dirty="0"/>
              <a:t>children easily map novel words to novel objects in</a:t>
            </a:r>
          </a:p>
          <a:p>
            <a:r>
              <a:rPr lang="en-GB" dirty="0"/>
              <a:t>familiar context</a:t>
            </a:r>
          </a:p>
        </p:txBody>
      </p:sp>
      <p:pic>
        <p:nvPicPr>
          <p:cNvPr id="7" name="Content Placeholder 6" descr="A picture containing text&#10;&#10;Description automatically generated">
            <a:extLst>
              <a:ext uri="{FF2B5EF4-FFF2-40B4-BE49-F238E27FC236}">
                <a16:creationId xmlns:a16="http://schemas.microsoft.com/office/drawing/2014/main" id="{93D4E508-064B-34D6-7713-CBF29EE7DA4C}"/>
              </a:ext>
            </a:extLst>
          </p:cNvPr>
          <p:cNvPicPr>
            <a:picLocks noGrp="1" noChangeAspect="1"/>
          </p:cNvPicPr>
          <p:nvPr>
            <p:ph sz="quarter" idx="15"/>
          </p:nvPr>
        </p:nvPicPr>
        <p:blipFill>
          <a:blip r:embed="rId2"/>
          <a:stretch>
            <a:fillRect/>
          </a:stretch>
        </p:blipFill>
        <p:spPr>
          <a:xfrm>
            <a:off x="2807161" y="2506663"/>
            <a:ext cx="7171378" cy="3377670"/>
          </a:xfrm>
        </p:spPr>
      </p:pic>
      <p:sp>
        <p:nvSpPr>
          <p:cNvPr id="5" name="Title 4">
            <a:extLst>
              <a:ext uri="{FF2B5EF4-FFF2-40B4-BE49-F238E27FC236}">
                <a16:creationId xmlns:a16="http://schemas.microsoft.com/office/drawing/2014/main" id="{9BA7337D-A7E9-0567-8CFE-6699216ACBC0}"/>
              </a:ext>
            </a:extLst>
          </p:cNvPr>
          <p:cNvSpPr>
            <a:spLocks noGrp="1"/>
          </p:cNvSpPr>
          <p:nvPr>
            <p:ph type="title"/>
          </p:nvPr>
        </p:nvSpPr>
        <p:spPr/>
        <p:txBody>
          <a:bodyPr/>
          <a:lstStyle/>
          <a:p>
            <a:r>
              <a:rPr lang="en-NL" dirty="0"/>
              <a:t>Word Meaning</a:t>
            </a:r>
            <a:endParaRPr lang="en-GB" dirty="0"/>
          </a:p>
        </p:txBody>
      </p:sp>
      <p:sp>
        <p:nvSpPr>
          <p:cNvPr id="8" name="Text Placeholder 2">
            <a:extLst>
              <a:ext uri="{FF2B5EF4-FFF2-40B4-BE49-F238E27FC236}">
                <a16:creationId xmlns:a16="http://schemas.microsoft.com/office/drawing/2014/main" id="{1ACC54CC-1C82-D5C5-6330-BBDC216E7678}"/>
              </a:ext>
            </a:extLst>
          </p:cNvPr>
          <p:cNvSpPr txBox="1">
            <a:spLocks/>
          </p:cNvSpPr>
          <p:nvPr/>
        </p:nvSpPr>
        <p:spPr>
          <a:xfrm>
            <a:off x="820389" y="5675009"/>
            <a:ext cx="11144922" cy="1107320"/>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However, mapping words alone is not enough...</a:t>
            </a:r>
            <a:endParaRPr lang="en-GB" dirty="0"/>
          </a:p>
        </p:txBody>
      </p:sp>
    </p:spTree>
    <p:extLst>
      <p:ext uri="{BB962C8B-B14F-4D97-AF65-F5344CB8AC3E}">
        <p14:creationId xmlns:p14="http://schemas.microsoft.com/office/powerpoint/2010/main" val="7896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8AC04-ED63-3DB1-1268-698C96E18899}"/>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49639FD1-8D80-89B8-5FA6-E7B2742C02AC}"/>
              </a:ext>
            </a:extLst>
          </p:cNvPr>
          <p:cNvSpPr>
            <a:spLocks noGrp="1"/>
          </p:cNvSpPr>
          <p:nvPr>
            <p:ph type="body" sz="quarter" idx="16"/>
          </p:nvPr>
        </p:nvSpPr>
        <p:spPr>
          <a:xfrm>
            <a:off x="537881" y="1399343"/>
            <a:ext cx="4236249" cy="934784"/>
          </a:xfrm>
        </p:spPr>
        <p:txBody>
          <a:bodyPr/>
          <a:lstStyle/>
          <a:p>
            <a:r>
              <a:rPr lang="en-NL" dirty="0"/>
              <a:t>It all start with categories...</a:t>
            </a:r>
            <a:endParaRPr lang="en-GB" dirty="0"/>
          </a:p>
        </p:txBody>
      </p:sp>
      <p:pic>
        <p:nvPicPr>
          <p:cNvPr id="7" name="Content Placeholder 6" descr="Diagram&#10;&#10;Description automatically generated">
            <a:extLst>
              <a:ext uri="{FF2B5EF4-FFF2-40B4-BE49-F238E27FC236}">
                <a16:creationId xmlns:a16="http://schemas.microsoft.com/office/drawing/2014/main" id="{029CE8F8-9D21-B826-265A-00097B0DF030}"/>
              </a:ext>
            </a:extLst>
          </p:cNvPr>
          <p:cNvPicPr>
            <a:picLocks noGrp="1" noChangeAspect="1"/>
          </p:cNvPicPr>
          <p:nvPr>
            <p:ph sz="quarter" idx="15"/>
          </p:nvPr>
        </p:nvPicPr>
        <p:blipFill>
          <a:blip r:embed="rId2"/>
          <a:stretch>
            <a:fillRect/>
          </a:stretch>
        </p:blipFill>
        <p:spPr>
          <a:xfrm>
            <a:off x="5334804" y="1167716"/>
            <a:ext cx="6587562" cy="5086846"/>
          </a:xfrm>
        </p:spPr>
      </p:pic>
      <p:sp>
        <p:nvSpPr>
          <p:cNvPr id="5" name="Title 4">
            <a:extLst>
              <a:ext uri="{FF2B5EF4-FFF2-40B4-BE49-F238E27FC236}">
                <a16:creationId xmlns:a16="http://schemas.microsoft.com/office/drawing/2014/main" id="{F94BD2CB-9BD8-1311-87B5-4CD40FC3F22B}"/>
              </a:ext>
            </a:extLst>
          </p:cNvPr>
          <p:cNvSpPr>
            <a:spLocks noGrp="1"/>
          </p:cNvSpPr>
          <p:nvPr>
            <p:ph type="title"/>
          </p:nvPr>
        </p:nvSpPr>
        <p:spPr/>
        <p:txBody>
          <a:bodyPr/>
          <a:lstStyle/>
          <a:p>
            <a:r>
              <a:rPr lang="en-NL" dirty="0"/>
              <a:t>Assigning Meaning to a word</a:t>
            </a:r>
            <a:endParaRPr lang="en-GB" dirty="0"/>
          </a:p>
        </p:txBody>
      </p:sp>
      <p:sp>
        <p:nvSpPr>
          <p:cNvPr id="4" name="Content Placeholder 2">
            <a:extLst>
              <a:ext uri="{FF2B5EF4-FFF2-40B4-BE49-F238E27FC236}">
                <a16:creationId xmlns:a16="http://schemas.microsoft.com/office/drawing/2014/main" id="{4E874A8F-3CFA-F0AF-F4DC-24526ACD5666}"/>
              </a:ext>
            </a:extLst>
          </p:cNvPr>
          <p:cNvSpPr txBox="1">
            <a:spLocks/>
          </p:cNvSpPr>
          <p:nvPr/>
        </p:nvSpPr>
        <p:spPr>
          <a:xfrm>
            <a:off x="537881" y="2383928"/>
            <a:ext cx="4527414" cy="3571704"/>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all like to put things in boxes</a:t>
            </a:r>
            <a:endParaRPr lang="en-NL" dirty="0"/>
          </a:p>
          <a:p>
            <a:pPr lvl="1"/>
            <a:r>
              <a:rPr lang="en-NL" dirty="0"/>
              <a:t>Makes our lives easier</a:t>
            </a:r>
            <a:endParaRPr lang="en-GB" dirty="0"/>
          </a:p>
          <a:p>
            <a:r>
              <a:rPr lang="en-GB" dirty="0"/>
              <a:t>It’s the most basic component to assign meaning</a:t>
            </a:r>
          </a:p>
          <a:p>
            <a:r>
              <a:rPr lang="en-GB" dirty="0"/>
              <a:t>Neural networks for language representation and acquisition</a:t>
            </a:r>
          </a:p>
          <a:p>
            <a:pPr lvl="1"/>
            <a:r>
              <a:rPr lang="en-GB" dirty="0"/>
              <a:t>Different levels of linguistic representation are emergent structures</a:t>
            </a:r>
            <a:r>
              <a:rPr lang="en-NL" dirty="0"/>
              <a:t> </a:t>
            </a:r>
            <a:r>
              <a:rPr lang="en-GB" dirty="0"/>
              <a:t>that a network develops in the course of learning</a:t>
            </a:r>
          </a:p>
        </p:txBody>
      </p:sp>
    </p:spTree>
    <p:extLst>
      <p:ext uri="{BB962C8B-B14F-4D97-AF65-F5344CB8AC3E}">
        <p14:creationId xmlns:p14="http://schemas.microsoft.com/office/powerpoint/2010/main" val="40179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21590" y="1399343"/>
            <a:ext cx="12065197" cy="471498"/>
          </a:xfrm>
        </p:spPr>
        <p:txBody>
          <a:bodyPr/>
          <a:lstStyle/>
          <a:p>
            <a:r>
              <a:rPr lang="en-NL" dirty="0"/>
              <a:t>The world is often complex and many correlations are possible... </a:t>
            </a:r>
            <a:endParaRPr lang="en-GB" dirty="0"/>
          </a:p>
        </p:txBody>
      </p:sp>
      <p:pic>
        <p:nvPicPr>
          <p:cNvPr id="7" name="Content Placeholder 6" descr="Graphical user interface&#10;&#10;Description automatically generated">
            <a:extLst>
              <a:ext uri="{FF2B5EF4-FFF2-40B4-BE49-F238E27FC236}">
                <a16:creationId xmlns:a16="http://schemas.microsoft.com/office/drawing/2014/main" id="{ECDE1F69-D739-51B9-190C-9E667E7973B2}"/>
              </a:ext>
            </a:extLst>
          </p:cNvPr>
          <p:cNvPicPr>
            <a:picLocks noGrp="1" noChangeAspect="1"/>
          </p:cNvPicPr>
          <p:nvPr>
            <p:ph sz="quarter" idx="15"/>
          </p:nvPr>
        </p:nvPicPr>
        <p:blipFill>
          <a:blip r:embed="rId2"/>
          <a:stretch>
            <a:fillRect/>
          </a:stretch>
        </p:blipFill>
        <p:spPr>
          <a:xfrm>
            <a:off x="2474861" y="1881188"/>
            <a:ext cx="7270853" cy="3736975"/>
          </a:xfrm>
        </p:spPr>
      </p:pic>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
        <p:nvSpPr>
          <p:cNvPr id="4" name="Text Placeholder 2">
            <a:extLst>
              <a:ext uri="{FF2B5EF4-FFF2-40B4-BE49-F238E27FC236}">
                <a16:creationId xmlns:a16="http://schemas.microsoft.com/office/drawing/2014/main" id="{AAB262BF-21E7-1D3D-0E3C-0484FE602F1D}"/>
              </a:ext>
            </a:extLst>
          </p:cNvPr>
          <p:cNvSpPr txBox="1">
            <a:spLocks/>
          </p:cNvSpPr>
          <p:nvPr/>
        </p:nvSpPr>
        <p:spPr>
          <a:xfrm>
            <a:off x="317077" y="5458657"/>
            <a:ext cx="12065197" cy="471498"/>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Agent </a:t>
            </a:r>
            <a:r>
              <a:rPr lang="en-NL" dirty="0">
                <a:sym typeface="Wingdings" panose="05000000000000000000" pitchFamily="2" charset="2"/>
              </a:rPr>
              <a:t> Event (Chimp eats)  ;  Agent  Event  Theme (above)</a:t>
            </a:r>
            <a:endParaRPr lang="en-GB" dirty="0"/>
          </a:p>
        </p:txBody>
      </p:sp>
    </p:spTree>
    <p:extLst>
      <p:ext uri="{BB962C8B-B14F-4D97-AF65-F5344CB8AC3E}">
        <p14:creationId xmlns:p14="http://schemas.microsoft.com/office/powerpoint/2010/main" val="45385717"/>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3539</Words>
  <Application>Microsoft Office PowerPoint</Application>
  <PresentationFormat>Widescreen</PresentationFormat>
  <Paragraphs>545</Paragraphs>
  <Slides>53</Slides>
  <Notes>17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Calibri</vt:lpstr>
      <vt:lpstr>Open Sans</vt:lpstr>
      <vt:lpstr>Open Sans SemiBold</vt:lpstr>
      <vt:lpstr>Open Sans SemiBold</vt:lpstr>
      <vt:lpstr>SabonMT</vt:lpstr>
      <vt:lpstr>TITLE SIDE</vt:lpstr>
      <vt:lpstr>TEXT SLIDE</vt:lpstr>
      <vt:lpstr>Cognition Fundamentals: Refresher</vt:lpstr>
      <vt:lpstr>Going full-circle...</vt:lpstr>
      <vt:lpstr>Table of Contents</vt:lpstr>
      <vt:lpstr>How do we learn language?</vt:lpstr>
      <vt:lpstr>What is Modelling of Language Learning?</vt:lpstr>
      <vt:lpstr>Learning Words</vt:lpstr>
      <vt:lpstr>Word Meaning</vt:lpstr>
      <vt:lpstr>Assigning Meaning to a word</vt:lpstr>
      <vt:lpstr>Word(s) meaning</vt:lpstr>
      <vt:lpstr>Suggested Learning Mechanisms</vt:lpstr>
      <vt:lpstr>Associative Learning</vt:lpstr>
      <vt:lpstr>Referential Learning</vt:lpstr>
      <vt:lpstr>Cross-situational learning - Frisbee</vt:lpstr>
      <vt:lpstr>Challenges of Word Learning</vt:lpstr>
      <vt:lpstr>Word(s) meaning</vt:lpstr>
      <vt:lpstr>Word(s) meaning</vt:lpstr>
      <vt:lpstr>Word(s) meaning</vt:lpstr>
      <vt:lpstr>How do we learn about learning the meaning of a word?</vt:lpstr>
      <vt:lpstr>How do we learn about learning the meaning of a word?</vt:lpstr>
      <vt:lpstr>How do we learn about learning the meaning of a word?</vt:lpstr>
      <vt:lpstr>Language Acquisition Models:</vt:lpstr>
      <vt:lpstr>Modelling Language Learning</vt:lpstr>
      <vt:lpstr>Various Aspects of Language Acquisition</vt:lpstr>
      <vt:lpstr>Types of modelling frameworks:</vt:lpstr>
      <vt:lpstr>Computation simulation is complex</vt:lpstr>
      <vt:lpstr>Computation simulation is complex</vt:lpstr>
      <vt:lpstr>That’s why we’re doing dry-runs of our flowcharts!</vt:lpstr>
      <vt:lpstr>PowerPoint Presentation</vt:lpstr>
      <vt:lpstr>Break</vt:lpstr>
      <vt:lpstr>How do artificial neural networks and cognition relate?</vt:lpstr>
      <vt:lpstr>Cognitive Models of Language Learning</vt:lpstr>
      <vt:lpstr>The Cognitive System</vt:lpstr>
      <vt:lpstr>Let’s translate a simple sentence to [Target Language]...</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Transformers Networks are different...</vt:lpstr>
      <vt:lpstr>Transformers Networks are different...</vt:lpstr>
      <vt:lpstr>The Cognitive System</vt:lpstr>
      <vt:lpstr>Full Transformer NN is more complicated ofc...</vt:lpstr>
      <vt:lpstr>Transformers Networks are different...</vt:lpstr>
      <vt:lpstr>Although people have been doing it before google...</vt:lpstr>
      <vt:lpstr>So what are humans doing when forming/consuming language?</vt:lpstr>
      <vt:lpstr>Music can be very intuitive to predict!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143</cp:revision>
  <dcterms:created xsi:type="dcterms:W3CDTF">2022-09-13T13:06:59Z</dcterms:created>
  <dcterms:modified xsi:type="dcterms:W3CDTF">2023-03-03T14:23:11Z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